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10"/>
  </p:notesMasterIdLst>
  <p:sldIdLst>
    <p:sldId id="265" r:id="rId3"/>
    <p:sldId id="268" r:id="rId4"/>
    <p:sldId id="269" r:id="rId5"/>
    <p:sldId id="270" r:id="rId6"/>
    <p:sldId id="271" r:id="rId7"/>
    <p:sldId id="272" r:id="rId8"/>
    <p:sldId id="275" r:id="rId9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D4E"/>
    <a:srgbClr val="006663"/>
    <a:srgbClr val="FFC999"/>
    <a:srgbClr val="FFB4AA"/>
    <a:srgbClr val="62D0DF"/>
    <a:srgbClr val="DAC79D"/>
    <a:srgbClr val="DAB7E2"/>
    <a:srgbClr val="006666"/>
    <a:srgbClr val="000000"/>
    <a:srgbClr val="92D7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35" autoAdjust="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1512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29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DB3A1EEC-71D9-D741-BAC5-C38CAFB5D24F}" type="datetimeFigureOut">
              <a:rPr lang="en-US"/>
              <a:pPr>
                <a:defRPr/>
              </a:pPr>
              <a:t>9/17/2017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9CFA5EB-8C47-3B41-8231-2967036D931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0657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CFA5EB-8C47-3B41-8231-2967036D931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251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t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DNA_dark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688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8545261"/>
      </p:ext>
    </p:extLst>
  </p:cSld>
  <p:clrMapOvr>
    <a:masterClrMapping/>
  </p:clrMapOvr>
  <p:transition>
    <p:cu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BL_EBI_slidebackground_c.elegan3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1" y="0"/>
            <a:ext cx="9144121" cy="6869545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570337"/>
      </p:ext>
    </p:extLst>
  </p:cSld>
  <p:clrMapOvr>
    <a:masterClrMapping/>
  </p:clrMapOvr>
  <p:transition>
    <p:cut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MBL_EBI_slidebackground_medaka3.jpg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68800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570337"/>
      </p:ext>
    </p:extLst>
  </p:cSld>
  <p:clrMapOvr>
    <a:masterClrMapping/>
  </p:clrMapOvr>
  <p:transition>
    <p:cut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BL_EBI_slidebackground_plant2.jpg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800" y="-7200"/>
            <a:ext cx="9154800" cy="6865200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570337"/>
      </p:ext>
    </p:extLst>
  </p:cSld>
  <p:clrMapOvr>
    <a:masterClrMapping/>
  </p:clrMapOvr>
  <p:transition>
    <p:cut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71725"/>
      </p:ext>
    </p:extLst>
  </p:cSld>
  <p:clrMapOvr>
    <a:masterClrMapping/>
  </p:clrMapOvr>
  <p:transition>
    <p:cut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8575684"/>
      </p:ext>
    </p:extLst>
  </p:cSld>
  <p:clrMapOvr>
    <a:masterClrMapping/>
  </p:clrMapOvr>
  <p:transition>
    <p:cut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38989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86300" y="1219200"/>
            <a:ext cx="40005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927178"/>
      </p:ext>
    </p:extLst>
  </p:cSld>
  <p:clrMapOvr>
    <a:masterClrMapping/>
  </p:clrMapOvr>
  <p:transition>
    <p:cut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733709"/>
      </p:ext>
    </p:extLst>
  </p:cSld>
  <p:clrMapOvr>
    <a:masterClrMapping/>
  </p:clrMapOvr>
  <p:transition>
    <p:cut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5626096"/>
      </p:ext>
    </p:extLst>
  </p:cSld>
  <p:clrMapOvr>
    <a:masterClrMapping/>
  </p:clrMapOvr>
  <p:transition>
    <p:cut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38989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86300" y="1219200"/>
            <a:ext cx="40005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140236"/>
      </p:ext>
    </p:extLst>
  </p:cSld>
  <p:clrMapOvr>
    <a:masterClrMapping/>
  </p:clrMapOvr>
  <p:transition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DNA_dark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688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6595708"/>
      </p:ext>
    </p:extLst>
  </p:cSld>
  <p:clrMapOvr>
    <a:masterClrMapping/>
  </p:clrMapOvr>
  <p:transition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powerpont-slide-title_cell_dark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1463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6975086"/>
      </p:ext>
    </p:extLst>
  </p:cSld>
  <p:clrMapOvr>
    <a:masterClrMapping/>
  </p:clrMapOvr>
  <p:transition>
    <p:cut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Chemistry-slide2-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0269803"/>
      </p:ext>
    </p:extLst>
  </p:cSld>
  <p:clrMapOvr>
    <a:masterClrMapping/>
  </p:clrMapOvr>
  <p:transition>
    <p:cut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BL_EBI_Chem slide background4.tif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65" t="3106"/>
          <a:stretch/>
        </p:blipFill>
        <p:spPr>
          <a:xfrm>
            <a:off x="-1" y="0"/>
            <a:ext cx="9155545" cy="6869545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7929993"/>
      </p:ext>
    </p:extLst>
  </p:cSld>
  <p:clrMapOvr>
    <a:masterClrMapping/>
  </p:clrMapOvr>
  <p:transition>
    <p:cut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PDBE-slide-background6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167"/>
          <a:stretch>
            <a:fillRect/>
          </a:stretch>
        </p:blipFill>
        <p:spPr bwMode="auto">
          <a:xfrm>
            <a:off x="0" y="-149225"/>
            <a:ext cx="9156700" cy="701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2065442"/>
      </p:ext>
    </p:extLst>
  </p:cSld>
  <p:clrMapOvr>
    <a:masterClrMapping/>
  </p:clrMapOvr>
  <p:transition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BL_EBI_slidebackground_fly2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74201" cy="6881098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201025"/>
      </p:ext>
    </p:extLst>
  </p:cSld>
  <p:clrMapOvr>
    <a:masterClrMapping/>
  </p:clrMapOvr>
  <p:transition>
    <p:cut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BL_EBI_slidebackground_cardiac4.jpg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54800" cy="6868800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570337"/>
      </p:ext>
    </p:extLst>
  </p:cSld>
  <p:clrMapOvr>
    <a:masterClrMapping/>
  </p:clrMapOvr>
  <p:transition>
    <p:cut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BL_EBI_slidebackground_cardiac5.jpg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54800" cy="6868800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5428190"/>
      </p:ext>
    </p:extLst>
  </p:cSld>
  <p:clrMapOvr>
    <a:masterClrMapping/>
  </p:clrMapOvr>
  <p:transition>
    <p:cut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ChangeArrowheads="1"/>
          </p:cNvSpPr>
          <p:nvPr/>
        </p:nvSpPr>
        <p:spPr bwMode="auto">
          <a:xfrm flipH="1">
            <a:off x="0" y="6210300"/>
            <a:ext cx="9144000" cy="647700"/>
          </a:xfrm>
          <a:prstGeom prst="rect">
            <a:avLst/>
          </a:prstGeom>
          <a:solidFill>
            <a:srgbClr val="00434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4115" tIns="22065" rIns="44115" bIns="22065" anchor="ctr"/>
          <a:lstStyle/>
          <a:p>
            <a:pPr eaLnBrk="0" hangingPunct="0"/>
            <a:endParaRPr lang="en-GB" sz="1800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04800"/>
            <a:ext cx="8153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  <a:endParaRPr lang="de-DE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219200"/>
            <a:ext cx="81534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de-DE"/>
          </a:p>
        </p:txBody>
      </p:sp>
      <p:pic>
        <p:nvPicPr>
          <p:cNvPr id="1029" name="Picture 2" descr="EMBL_EBI_RGB_InversedUpdate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6" r:id="rId5"/>
    <p:sldLayoutId id="2147483765" r:id="rId6"/>
    <p:sldLayoutId id="2147483767" r:id="rId7"/>
    <p:sldLayoutId id="2147483768" r:id="rId8"/>
    <p:sldLayoutId id="2147483772" r:id="rId9"/>
    <p:sldLayoutId id="2147483770" r:id="rId10"/>
    <p:sldLayoutId id="2147483771" r:id="rId11"/>
    <p:sldLayoutId id="2147483769" r:id="rId12"/>
    <p:sldLayoutId id="2147483755" r:id="rId13"/>
    <p:sldLayoutId id="2147483756" r:id="rId14"/>
    <p:sldLayoutId id="2147483757" r:id="rId15"/>
  </p:sldLayoutIdLst>
  <p:transition>
    <p:cut/>
  </p:transition>
  <p:timing>
    <p:tnLst>
      <p:par>
        <p:cTn id="1" dur="indefinite" restart="never" nodeType="tmRoot"/>
      </p:par>
    </p:tnLst>
  </p:timing>
  <p:hf hdr="0" ftr="0"/>
  <p:txStyles>
    <p:titleStyle>
      <a:lvl1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/>
          <a:ea typeface="ＭＳ Ｐゴシック" charset="0"/>
          <a:cs typeface="HelveticaNeueLT Pro 45 Lt"/>
        </a:defRPr>
      </a:lvl1pPr>
      <a:lvl2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SzPct val="120000"/>
        <a:buFont typeface="Arial" charset="0"/>
        <a:buChar char="•"/>
        <a:defRPr sz="24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1pPr>
      <a:lvl2pPr marL="631825" indent="-276225" algn="l" defTabSz="952500" rtl="0" eaLnBrk="1" fontAlgn="base" hangingPunct="1">
        <a:spcBef>
          <a:spcPct val="20000"/>
        </a:spcBef>
        <a:spcAft>
          <a:spcPts val="575"/>
        </a:spcAft>
        <a:buClr>
          <a:srgbClr val="FF8C9A"/>
        </a:buClr>
        <a:buSzPct val="100000"/>
        <a:buFont typeface="Arial" charset="0"/>
        <a:buChar char="•"/>
        <a:defRPr sz="22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2pPr>
      <a:lvl3pPr marL="895350" indent="-234950" algn="l" defTabSz="952500" rtl="0" eaLnBrk="1" fontAlgn="base" hangingPunct="1">
        <a:spcBef>
          <a:spcPct val="20000"/>
        </a:spcBef>
        <a:spcAft>
          <a:spcPts val="575"/>
        </a:spcAft>
        <a:buClr>
          <a:srgbClr val="FF8C9A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3pPr>
      <a:lvl4pPr marL="1147763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4pPr>
      <a:lvl5pPr marL="1400175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5pPr>
      <a:lvl6pPr marL="2371346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04800"/>
            <a:ext cx="8153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219200"/>
            <a:ext cx="81534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</p:sldLayoutIdLst>
  <p:transition>
    <p:cut/>
  </p:transition>
  <p:timing>
    <p:tnLst>
      <p:par>
        <p:cTn id="1" dur="indefinite" restart="never" nodeType="tmRoot"/>
      </p:par>
    </p:tnLst>
  </p:timing>
  <p:hf hdr="0" ftr="0"/>
  <p:txStyles>
    <p:titleStyle>
      <a:lvl1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/>
          <a:ea typeface="ＭＳ Ｐゴシック" charset="0"/>
          <a:cs typeface="HelveticaNeueLT Pro 45 Lt"/>
        </a:defRPr>
      </a:lvl1pPr>
      <a:lvl2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20000"/>
        <a:buFont typeface="Arial" charset="0"/>
        <a:buChar char="•"/>
        <a:defRPr sz="24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1pPr>
      <a:lvl2pPr marL="631825" indent="-276225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00000"/>
        <a:buFont typeface="Arial" charset="0"/>
        <a:buChar char="•"/>
        <a:defRPr sz="22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2pPr>
      <a:lvl3pPr marL="895350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3pPr>
      <a:lvl4pPr marL="1147763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4pPr>
      <a:lvl5pPr marL="1400175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5pPr>
      <a:lvl6pPr marL="2371346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HelveticaNeueLT Pro 45 Lt" charset="0"/>
              </a:rPr>
              <a:t>Enhancing proteomics data analysis through spectrum clustering</a:t>
            </a:r>
          </a:p>
        </p:txBody>
      </p:sp>
      <p:sp>
        <p:nvSpPr>
          <p:cNvPr id="6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 spectra-cluster </a:t>
            </a:r>
            <a:r>
              <a:rPr lang="en-US" dirty="0" err="1"/>
              <a:t>toolsuite</a:t>
            </a:r>
            <a:endParaRPr lang="en-US" dirty="0"/>
          </a:p>
        </p:txBody>
      </p:sp>
      <p:sp>
        <p:nvSpPr>
          <p:cNvPr id="9219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latin typeface="HelveticaNeueLT Pro 35 Th" charset="0"/>
                <a:cs typeface="HelveticaNeueLT Pro 35 Th" charset="0"/>
              </a:rPr>
              <a:t>Johannes Griss</a:t>
            </a:r>
            <a:br>
              <a:rPr lang="en-US" dirty="0" smtClean="0">
                <a:latin typeface="HelveticaNeueLT Pro 35 Th" charset="0"/>
                <a:cs typeface="HelveticaNeueLT Pro 35 Th" charset="0"/>
              </a:rPr>
            </a:br>
            <a:r>
              <a:rPr lang="en-US" dirty="0" smtClean="0">
                <a:latin typeface="HelveticaNeueLT Pro 35 Th" charset="0"/>
                <a:cs typeface="HelveticaNeueLT Pro 35 Th" charset="0"/>
              </a:rPr>
              <a:t>Medical University of Vienna</a:t>
            </a:r>
            <a:br>
              <a:rPr lang="en-US" dirty="0" smtClean="0">
                <a:latin typeface="HelveticaNeueLT Pro 35 Th" charset="0"/>
                <a:cs typeface="HelveticaNeueLT Pro 35 Th" charset="0"/>
              </a:rPr>
            </a:br>
            <a:r>
              <a:rPr lang="en-US" dirty="0" smtClean="0">
                <a:latin typeface="HelveticaNeueLT Pro 35 Th" charset="0"/>
                <a:cs typeface="HelveticaNeueLT Pro 35 Th" charset="0"/>
              </a:rPr>
              <a:t>EMBL-EBI</a:t>
            </a:r>
          </a:p>
        </p:txBody>
      </p:sp>
      <p:pic>
        <p:nvPicPr>
          <p:cNvPr id="5" name="Picture 3" descr="Y:\oeffentlichkeit_sponsoring\Laufwerk_NEU\Grafik\Logos\MedUni Wien\Hauptlogo\MedUni Wien_Logo\OFFICE\JPEG\MedUni Wien_Hauptlogo_EN_RGB_300dpi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6151665"/>
            <a:ext cx="2565400" cy="54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logo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68395" y="6138921"/>
            <a:ext cx="1336905" cy="555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in proteomics data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174" name="Abgerundetes Rechteck 173"/>
          <p:cNvSpPr/>
          <p:nvPr/>
        </p:nvSpPr>
        <p:spPr>
          <a:xfrm>
            <a:off x="2668781" y="967962"/>
            <a:ext cx="3806439" cy="635827"/>
          </a:xfrm>
          <a:prstGeom prst="roundRect">
            <a:avLst/>
          </a:prstGeom>
          <a:solidFill>
            <a:srgbClr val="006663"/>
          </a:solidFill>
          <a:ln w="12700" cap="flat" cmpd="sng" algn="ctr">
            <a:solidFill>
              <a:srgbClr val="111D4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</a:rPr>
              <a:t>spectra-cluster algorithm</a:t>
            </a:r>
          </a:p>
        </p:txBody>
      </p:sp>
      <p:sp>
        <p:nvSpPr>
          <p:cNvPr id="175" name="Pfeil nach unten 174"/>
          <p:cNvSpPr/>
          <p:nvPr/>
        </p:nvSpPr>
        <p:spPr>
          <a:xfrm>
            <a:off x="3913057" y="1829995"/>
            <a:ext cx="1394085" cy="489204"/>
          </a:xfrm>
          <a:prstGeom prst="downArrow">
            <a:avLst/>
          </a:prstGeom>
          <a:solidFill>
            <a:srgbClr val="006663"/>
          </a:solidFill>
          <a:ln w="12700" cap="flat" cmpd="sng" algn="ctr">
            <a:solidFill>
              <a:srgbClr val="111D4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76" name="Ellipse 175"/>
          <p:cNvSpPr/>
          <p:nvPr/>
        </p:nvSpPr>
        <p:spPr>
          <a:xfrm>
            <a:off x="3495915" y="2610820"/>
            <a:ext cx="916066" cy="774700"/>
          </a:xfrm>
          <a:prstGeom prst="ellipse">
            <a:avLst/>
          </a:prstGeom>
          <a:solidFill>
            <a:sysClr val="window" lastClr="FFFFFF"/>
          </a:solidFill>
          <a:ln w="34925" cap="flat" cmpd="sng" algn="ctr">
            <a:solidFill>
              <a:srgbClr val="111D4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77" name="Ellipse 176"/>
          <p:cNvSpPr/>
          <p:nvPr/>
        </p:nvSpPr>
        <p:spPr>
          <a:xfrm>
            <a:off x="4739265" y="2610820"/>
            <a:ext cx="916066" cy="774700"/>
          </a:xfrm>
          <a:prstGeom prst="ellipse">
            <a:avLst/>
          </a:prstGeom>
          <a:solidFill>
            <a:sysClr val="window" lastClr="FFFFFF"/>
          </a:solidFill>
          <a:ln w="34925" cap="flat" cmpd="sng" algn="ctr">
            <a:solidFill>
              <a:srgbClr val="111D4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78" name="Träne 177"/>
          <p:cNvSpPr/>
          <p:nvPr/>
        </p:nvSpPr>
        <p:spPr>
          <a:xfrm>
            <a:off x="3394731" y="3697220"/>
            <a:ext cx="1017250" cy="863600"/>
          </a:xfrm>
          <a:prstGeom prst="teardrop">
            <a:avLst/>
          </a:prstGeom>
          <a:solidFill>
            <a:sysClr val="window" lastClr="FFFFFF"/>
          </a:solidFill>
          <a:ln w="34925" cap="flat" cmpd="sng" algn="ctr">
            <a:solidFill>
              <a:srgbClr val="111D4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79" name="Träne 178"/>
          <p:cNvSpPr/>
          <p:nvPr/>
        </p:nvSpPr>
        <p:spPr>
          <a:xfrm>
            <a:off x="4688673" y="3743307"/>
            <a:ext cx="1017250" cy="863600"/>
          </a:xfrm>
          <a:prstGeom prst="teardrop">
            <a:avLst/>
          </a:prstGeom>
          <a:solidFill>
            <a:sysClr val="window" lastClr="FFFFFF"/>
          </a:solidFill>
          <a:ln w="34925" cap="flat" cmpd="sng" algn="ctr">
            <a:solidFill>
              <a:srgbClr val="111D4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80" name="Trapezoid 179"/>
          <p:cNvSpPr/>
          <p:nvPr/>
        </p:nvSpPr>
        <p:spPr>
          <a:xfrm>
            <a:off x="3255031" y="4903720"/>
            <a:ext cx="1156950" cy="787400"/>
          </a:xfrm>
          <a:prstGeom prst="trapezoid">
            <a:avLst/>
          </a:prstGeom>
          <a:solidFill>
            <a:sysClr val="window" lastClr="FFFFFF"/>
          </a:solidFill>
          <a:ln w="34925" cap="flat" cmpd="sng" algn="ctr">
            <a:solidFill>
              <a:srgbClr val="111D4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81" name="Trapezoid 180"/>
          <p:cNvSpPr/>
          <p:nvPr/>
        </p:nvSpPr>
        <p:spPr>
          <a:xfrm>
            <a:off x="4739265" y="4967220"/>
            <a:ext cx="1156950" cy="787400"/>
          </a:xfrm>
          <a:prstGeom prst="trapezoid">
            <a:avLst/>
          </a:prstGeom>
          <a:solidFill>
            <a:sysClr val="window" lastClr="FFFFFF"/>
          </a:solidFill>
          <a:ln w="34925" cap="flat" cmpd="sng" algn="ctr">
            <a:solidFill>
              <a:srgbClr val="111D4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82" name="Ellipse 181"/>
          <p:cNvSpPr/>
          <p:nvPr/>
        </p:nvSpPr>
        <p:spPr>
          <a:xfrm>
            <a:off x="3708796" y="2848285"/>
            <a:ext cx="185295" cy="157023"/>
          </a:xfrm>
          <a:prstGeom prst="ellipse">
            <a:avLst/>
          </a:prstGeom>
          <a:solidFill>
            <a:srgbClr val="111D4E"/>
          </a:solidFill>
          <a:ln w="12700" cap="flat" cmpd="sng" algn="ctr">
            <a:solidFill>
              <a:srgbClr val="111D4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83" name="Ellipse 182"/>
          <p:cNvSpPr/>
          <p:nvPr/>
        </p:nvSpPr>
        <p:spPr>
          <a:xfrm>
            <a:off x="4046803" y="2835238"/>
            <a:ext cx="185295" cy="157023"/>
          </a:xfrm>
          <a:prstGeom prst="ellipse">
            <a:avLst/>
          </a:prstGeom>
          <a:solidFill>
            <a:srgbClr val="111D4E"/>
          </a:solidFill>
          <a:ln w="12700" cap="flat" cmpd="sng" algn="ctr">
            <a:solidFill>
              <a:srgbClr val="111D4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84" name="Ellipse 183"/>
          <p:cNvSpPr/>
          <p:nvPr/>
        </p:nvSpPr>
        <p:spPr>
          <a:xfrm>
            <a:off x="3740858" y="3074573"/>
            <a:ext cx="185295" cy="157023"/>
          </a:xfrm>
          <a:prstGeom prst="ellipse">
            <a:avLst/>
          </a:prstGeom>
          <a:noFill/>
          <a:ln w="31750" cap="flat" cmpd="sng" algn="ctr">
            <a:solidFill>
              <a:srgbClr val="111D4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85" name="Ellipse 184"/>
          <p:cNvSpPr/>
          <p:nvPr/>
        </p:nvSpPr>
        <p:spPr>
          <a:xfrm>
            <a:off x="4013596" y="3153085"/>
            <a:ext cx="185295" cy="157023"/>
          </a:xfrm>
          <a:prstGeom prst="ellipse">
            <a:avLst/>
          </a:prstGeom>
          <a:solidFill>
            <a:srgbClr val="111D4E"/>
          </a:solidFill>
          <a:ln w="12700" cap="flat" cmpd="sng" algn="ctr">
            <a:solidFill>
              <a:srgbClr val="111D4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86" name="Ellipse 185"/>
          <p:cNvSpPr/>
          <p:nvPr/>
        </p:nvSpPr>
        <p:spPr>
          <a:xfrm>
            <a:off x="5010025" y="2750961"/>
            <a:ext cx="185295" cy="157023"/>
          </a:xfrm>
          <a:prstGeom prst="ellipse">
            <a:avLst/>
          </a:prstGeom>
          <a:solidFill>
            <a:srgbClr val="111D4E"/>
          </a:solidFill>
          <a:ln w="12700" cap="flat" cmpd="sng" algn="ctr">
            <a:solidFill>
              <a:srgbClr val="111D4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87" name="Ellipse 186"/>
          <p:cNvSpPr/>
          <p:nvPr/>
        </p:nvSpPr>
        <p:spPr>
          <a:xfrm>
            <a:off x="5339028" y="2998171"/>
            <a:ext cx="92543" cy="159538"/>
          </a:xfrm>
          <a:prstGeom prst="ellipse">
            <a:avLst/>
          </a:prstGeom>
          <a:solidFill>
            <a:srgbClr val="111D4E"/>
          </a:solidFill>
          <a:ln w="12700" cap="flat" cmpd="sng" algn="ctr">
            <a:solidFill>
              <a:srgbClr val="111D4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88" name="Ellipse 187"/>
          <p:cNvSpPr/>
          <p:nvPr/>
        </p:nvSpPr>
        <p:spPr>
          <a:xfrm>
            <a:off x="5012003" y="3077940"/>
            <a:ext cx="185295" cy="157023"/>
          </a:xfrm>
          <a:prstGeom prst="ellipse">
            <a:avLst/>
          </a:prstGeom>
          <a:noFill/>
          <a:ln w="31750" cap="flat" cmpd="sng" algn="ctr">
            <a:solidFill>
              <a:srgbClr val="111D4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89" name="Ellipse 188"/>
          <p:cNvSpPr/>
          <p:nvPr/>
        </p:nvSpPr>
        <p:spPr>
          <a:xfrm>
            <a:off x="3836213" y="3984350"/>
            <a:ext cx="185295" cy="157023"/>
          </a:xfrm>
          <a:prstGeom prst="ellipse">
            <a:avLst/>
          </a:prstGeom>
          <a:noFill/>
          <a:ln w="31750" cap="flat" cmpd="sng" algn="ctr">
            <a:solidFill>
              <a:srgbClr val="111D4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90" name="Ellipse 189"/>
          <p:cNvSpPr/>
          <p:nvPr/>
        </p:nvSpPr>
        <p:spPr>
          <a:xfrm>
            <a:off x="3708795" y="3768360"/>
            <a:ext cx="185295" cy="157023"/>
          </a:xfrm>
          <a:prstGeom prst="ellipse">
            <a:avLst/>
          </a:prstGeom>
          <a:solidFill>
            <a:srgbClr val="FF0000"/>
          </a:solidFill>
          <a:ln w="31750" cap="flat" cmpd="sng" algn="ctr">
            <a:solidFill>
              <a:srgbClr val="111D4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91" name="Ellipse 190"/>
          <p:cNvSpPr/>
          <p:nvPr/>
        </p:nvSpPr>
        <p:spPr>
          <a:xfrm>
            <a:off x="3648210" y="4175107"/>
            <a:ext cx="185295" cy="157023"/>
          </a:xfrm>
          <a:prstGeom prst="ellipse">
            <a:avLst/>
          </a:prstGeom>
          <a:solidFill>
            <a:srgbClr val="FF0000"/>
          </a:solidFill>
          <a:ln w="31750" cap="flat" cmpd="sng" algn="ctr">
            <a:solidFill>
              <a:srgbClr val="111D4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92" name="Ellipse 191"/>
          <p:cNvSpPr/>
          <p:nvPr/>
        </p:nvSpPr>
        <p:spPr>
          <a:xfrm>
            <a:off x="4046803" y="4143595"/>
            <a:ext cx="185295" cy="157023"/>
          </a:xfrm>
          <a:prstGeom prst="ellipse">
            <a:avLst/>
          </a:prstGeom>
          <a:solidFill>
            <a:srgbClr val="FF0000"/>
          </a:solidFill>
          <a:ln w="31750" cap="flat" cmpd="sng" algn="ctr">
            <a:solidFill>
              <a:srgbClr val="111D4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93" name="Ellipse 192"/>
          <p:cNvSpPr/>
          <p:nvPr/>
        </p:nvSpPr>
        <p:spPr>
          <a:xfrm>
            <a:off x="5292651" y="3827327"/>
            <a:ext cx="185295" cy="157023"/>
          </a:xfrm>
          <a:prstGeom prst="ellipse">
            <a:avLst/>
          </a:prstGeom>
          <a:solidFill>
            <a:srgbClr val="FF0000"/>
          </a:solidFill>
          <a:ln w="31750" cap="flat" cmpd="sng" algn="ctr">
            <a:solidFill>
              <a:srgbClr val="111D4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94" name="Ellipse 193"/>
          <p:cNvSpPr/>
          <p:nvPr/>
        </p:nvSpPr>
        <p:spPr>
          <a:xfrm>
            <a:off x="4812447" y="3971997"/>
            <a:ext cx="185295" cy="157023"/>
          </a:xfrm>
          <a:prstGeom prst="ellipse">
            <a:avLst/>
          </a:prstGeom>
          <a:solidFill>
            <a:srgbClr val="FF0000"/>
          </a:solidFill>
          <a:ln w="31750" cap="flat" cmpd="sng" algn="ctr">
            <a:solidFill>
              <a:srgbClr val="111D4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95" name="Ellipse 194"/>
          <p:cNvSpPr/>
          <p:nvPr/>
        </p:nvSpPr>
        <p:spPr>
          <a:xfrm>
            <a:off x="5259132" y="4175107"/>
            <a:ext cx="185295" cy="157023"/>
          </a:xfrm>
          <a:prstGeom prst="ellipse">
            <a:avLst/>
          </a:prstGeom>
          <a:solidFill>
            <a:srgbClr val="FF0000"/>
          </a:solidFill>
          <a:ln w="31750" cap="flat" cmpd="sng" algn="ctr">
            <a:solidFill>
              <a:srgbClr val="111D4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96" name="Ellipse 195"/>
          <p:cNvSpPr/>
          <p:nvPr/>
        </p:nvSpPr>
        <p:spPr>
          <a:xfrm>
            <a:off x="4919355" y="4300271"/>
            <a:ext cx="185295" cy="157023"/>
          </a:xfrm>
          <a:prstGeom prst="ellipse">
            <a:avLst/>
          </a:prstGeom>
          <a:noFill/>
          <a:ln w="31750" cap="flat" cmpd="sng" algn="ctr">
            <a:solidFill>
              <a:srgbClr val="111D4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97" name="Ellipse 196"/>
          <p:cNvSpPr/>
          <p:nvPr/>
        </p:nvSpPr>
        <p:spPr>
          <a:xfrm>
            <a:off x="5073837" y="4018084"/>
            <a:ext cx="185295" cy="157023"/>
          </a:xfrm>
          <a:prstGeom prst="ellipse">
            <a:avLst/>
          </a:prstGeom>
          <a:noFill/>
          <a:ln w="31750" cap="flat" cmpd="sng" algn="ctr">
            <a:solidFill>
              <a:srgbClr val="111D4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98" name="Ellipse 197"/>
          <p:cNvSpPr/>
          <p:nvPr/>
        </p:nvSpPr>
        <p:spPr>
          <a:xfrm>
            <a:off x="3555562" y="4967220"/>
            <a:ext cx="185295" cy="157023"/>
          </a:xfrm>
          <a:prstGeom prst="ellipse">
            <a:avLst/>
          </a:prstGeom>
          <a:noFill/>
          <a:ln w="31750" cap="flat" cmpd="sng" algn="ctr">
            <a:solidFill>
              <a:srgbClr val="111D4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99" name="Ellipse 198"/>
          <p:cNvSpPr/>
          <p:nvPr/>
        </p:nvSpPr>
        <p:spPr>
          <a:xfrm>
            <a:off x="3954155" y="5045731"/>
            <a:ext cx="185295" cy="157023"/>
          </a:xfrm>
          <a:prstGeom prst="ellipse">
            <a:avLst/>
          </a:prstGeom>
          <a:noFill/>
          <a:ln w="31750" cap="flat" cmpd="sng" algn="ctr">
            <a:solidFill>
              <a:srgbClr val="111D4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200" name="Ellipse 199"/>
          <p:cNvSpPr/>
          <p:nvPr/>
        </p:nvSpPr>
        <p:spPr>
          <a:xfrm>
            <a:off x="3556292" y="5360573"/>
            <a:ext cx="185295" cy="157023"/>
          </a:xfrm>
          <a:prstGeom prst="ellipse">
            <a:avLst/>
          </a:prstGeom>
          <a:noFill/>
          <a:ln w="31750" cap="flat" cmpd="sng" algn="ctr">
            <a:solidFill>
              <a:srgbClr val="111D4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201" name="Ellipse 200"/>
          <p:cNvSpPr/>
          <p:nvPr/>
        </p:nvSpPr>
        <p:spPr>
          <a:xfrm>
            <a:off x="3997461" y="5439084"/>
            <a:ext cx="185295" cy="157023"/>
          </a:xfrm>
          <a:prstGeom prst="ellipse">
            <a:avLst/>
          </a:prstGeom>
          <a:noFill/>
          <a:ln w="31750" cap="flat" cmpd="sng" algn="ctr">
            <a:solidFill>
              <a:srgbClr val="111D4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202" name="Ellipse 201"/>
          <p:cNvSpPr/>
          <p:nvPr/>
        </p:nvSpPr>
        <p:spPr>
          <a:xfrm>
            <a:off x="4981189" y="5045730"/>
            <a:ext cx="185295" cy="157023"/>
          </a:xfrm>
          <a:prstGeom prst="ellipse">
            <a:avLst/>
          </a:prstGeom>
          <a:solidFill>
            <a:srgbClr val="FF0000"/>
          </a:solidFill>
          <a:ln w="31750" cap="flat" cmpd="sng" algn="ctr">
            <a:solidFill>
              <a:srgbClr val="111D4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203" name="Ellipse 202"/>
          <p:cNvSpPr/>
          <p:nvPr/>
        </p:nvSpPr>
        <p:spPr>
          <a:xfrm>
            <a:off x="5403829" y="5297420"/>
            <a:ext cx="185295" cy="157023"/>
          </a:xfrm>
          <a:prstGeom prst="ellipse">
            <a:avLst/>
          </a:prstGeom>
          <a:solidFill>
            <a:srgbClr val="111D4E"/>
          </a:solidFill>
          <a:ln w="12700" cap="flat" cmpd="sng" algn="ctr">
            <a:solidFill>
              <a:srgbClr val="111D4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204" name="Ellipse 203"/>
          <p:cNvSpPr/>
          <p:nvPr/>
        </p:nvSpPr>
        <p:spPr>
          <a:xfrm>
            <a:off x="5086120" y="5309773"/>
            <a:ext cx="185295" cy="157023"/>
          </a:xfrm>
          <a:prstGeom prst="ellipse">
            <a:avLst/>
          </a:prstGeom>
          <a:solidFill>
            <a:srgbClr val="111D4E"/>
          </a:solidFill>
          <a:ln w="12700" cap="flat" cmpd="sng" algn="ctr">
            <a:solidFill>
              <a:srgbClr val="111D4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205" name="Ellipse 204"/>
          <p:cNvSpPr/>
          <p:nvPr/>
        </p:nvSpPr>
        <p:spPr>
          <a:xfrm>
            <a:off x="4969113" y="5542648"/>
            <a:ext cx="185295" cy="157023"/>
          </a:xfrm>
          <a:prstGeom prst="ellipse">
            <a:avLst/>
          </a:prstGeom>
          <a:solidFill>
            <a:srgbClr val="111D4E"/>
          </a:solidFill>
          <a:ln w="12700" cap="flat" cmpd="sng" algn="ctr">
            <a:solidFill>
              <a:srgbClr val="111D4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206" name="Abgerundetes Rechteck 205"/>
          <p:cNvSpPr/>
          <p:nvPr/>
        </p:nvSpPr>
        <p:spPr>
          <a:xfrm>
            <a:off x="2916188" y="2368952"/>
            <a:ext cx="3454400" cy="3632200"/>
          </a:xfrm>
          <a:prstGeom prst="roundRect">
            <a:avLst/>
          </a:prstGeom>
          <a:noFill/>
          <a:ln w="31750" cap="flat" cmpd="sng" algn="ctr">
            <a:solidFill>
              <a:srgbClr val="111D4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240" name="Ellipse 239"/>
          <p:cNvSpPr/>
          <p:nvPr/>
        </p:nvSpPr>
        <p:spPr>
          <a:xfrm>
            <a:off x="6697873" y="2274800"/>
            <a:ext cx="185295" cy="157023"/>
          </a:xfrm>
          <a:prstGeom prst="ellipse">
            <a:avLst/>
          </a:prstGeom>
          <a:noFill/>
          <a:ln w="31750" cap="flat" cmpd="sng" algn="ctr">
            <a:solidFill>
              <a:srgbClr val="111D4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241" name="Ellipse 240"/>
          <p:cNvSpPr/>
          <p:nvPr/>
        </p:nvSpPr>
        <p:spPr>
          <a:xfrm>
            <a:off x="6697872" y="3523582"/>
            <a:ext cx="185295" cy="157023"/>
          </a:xfrm>
          <a:prstGeom prst="ellipse">
            <a:avLst/>
          </a:prstGeom>
          <a:solidFill>
            <a:srgbClr val="111D4E"/>
          </a:solidFill>
          <a:ln w="31750" cap="flat" cmpd="sng" algn="ctr">
            <a:solidFill>
              <a:srgbClr val="111D4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242" name="Textfeld 241"/>
          <p:cNvSpPr txBox="1"/>
          <p:nvPr/>
        </p:nvSpPr>
        <p:spPr>
          <a:xfrm>
            <a:off x="6925090" y="1928662"/>
            <a:ext cx="221891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GB" dirty="0" smtClean="0">
                <a:solidFill>
                  <a:prstClr val="black"/>
                </a:solidFill>
                <a:latin typeface="Helvetica Neue"/>
              </a:rPr>
              <a:t>Unidentified spectrum</a:t>
            </a:r>
            <a:br>
              <a:rPr lang="en-GB" dirty="0" smtClean="0">
                <a:solidFill>
                  <a:prstClr val="black"/>
                </a:solidFill>
                <a:latin typeface="Helvetica Neue"/>
              </a:rPr>
            </a:br>
            <a:endParaRPr lang="en-GB" dirty="0" smtClean="0">
              <a:solidFill>
                <a:prstClr val="black"/>
              </a:solidFill>
              <a:latin typeface="Helvetica Neue"/>
            </a:endParaRPr>
          </a:p>
          <a:p>
            <a:pPr defTabSz="914400"/>
            <a:r>
              <a:rPr lang="en-GB" dirty="0">
                <a:solidFill>
                  <a:prstClr val="black"/>
                </a:solidFill>
                <a:latin typeface="Helvetica Neue"/>
              </a:rPr>
              <a:t>Spectrum identified as peptide </a:t>
            </a:r>
            <a:r>
              <a:rPr lang="en-GB" dirty="0" smtClean="0">
                <a:solidFill>
                  <a:prstClr val="black"/>
                </a:solidFill>
                <a:latin typeface="Helvetica Neue"/>
              </a:rPr>
              <a:t>A</a:t>
            </a:r>
            <a:br>
              <a:rPr lang="en-GB" dirty="0" smtClean="0">
                <a:solidFill>
                  <a:prstClr val="black"/>
                </a:solidFill>
                <a:latin typeface="Helvetica Neue"/>
              </a:rPr>
            </a:br>
            <a:endParaRPr lang="en-GB" dirty="0">
              <a:solidFill>
                <a:prstClr val="black"/>
              </a:solidFill>
              <a:latin typeface="Helvetica Neue"/>
            </a:endParaRPr>
          </a:p>
          <a:p>
            <a:pPr defTabSz="914400"/>
            <a:r>
              <a:rPr lang="en-GB" dirty="0" smtClean="0">
                <a:solidFill>
                  <a:prstClr val="black"/>
                </a:solidFill>
                <a:latin typeface="Helvetica Neue"/>
              </a:rPr>
              <a:t>Spectrum identified as peptide B</a:t>
            </a:r>
            <a:endParaRPr lang="en-GB" dirty="0">
              <a:solidFill>
                <a:prstClr val="black"/>
              </a:solidFill>
              <a:latin typeface="Helvetica Neue"/>
            </a:endParaRPr>
          </a:p>
        </p:txBody>
      </p:sp>
      <p:sp>
        <p:nvSpPr>
          <p:cNvPr id="243" name="Ellipse 242"/>
          <p:cNvSpPr/>
          <p:nvPr/>
        </p:nvSpPr>
        <p:spPr>
          <a:xfrm>
            <a:off x="6697873" y="5020331"/>
            <a:ext cx="185295" cy="157023"/>
          </a:xfrm>
          <a:prstGeom prst="ellipse">
            <a:avLst/>
          </a:prstGeom>
          <a:solidFill>
            <a:srgbClr val="FF0000"/>
          </a:solidFill>
          <a:ln w="31750" cap="flat" cmpd="sng" algn="ctr">
            <a:solidFill>
              <a:srgbClr val="111D4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40" name="Pfeil nach unten 39"/>
          <p:cNvSpPr/>
          <p:nvPr/>
        </p:nvSpPr>
        <p:spPr>
          <a:xfrm rot="5400000">
            <a:off x="1909036" y="4012702"/>
            <a:ext cx="1394085" cy="261787"/>
          </a:xfrm>
          <a:prstGeom prst="downArrow">
            <a:avLst/>
          </a:prstGeom>
          <a:solidFill>
            <a:srgbClr val="006663"/>
          </a:solidFill>
          <a:ln w="12700" cap="flat" cmpd="sng" algn="ctr">
            <a:solidFill>
              <a:srgbClr val="111D4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41" name="Abgerundetes Rechteck 40"/>
          <p:cNvSpPr/>
          <p:nvPr/>
        </p:nvSpPr>
        <p:spPr>
          <a:xfrm>
            <a:off x="74027" y="3074573"/>
            <a:ext cx="2322329" cy="1945758"/>
          </a:xfrm>
          <a:prstGeom prst="roundRect">
            <a:avLst/>
          </a:prstGeom>
          <a:solidFill>
            <a:srgbClr val="006663"/>
          </a:solidFill>
          <a:ln w="12700" cap="flat" cmpd="sng" algn="ctr">
            <a:solidFill>
              <a:srgbClr val="111D4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</a:rPr>
              <a:t>Consensus spectra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 smtClean="0">
                <a:solidFill>
                  <a:prstClr val="white"/>
                </a:solidFill>
                <a:latin typeface="Helvetica Neue"/>
              </a:rPr>
              <a:t>(= data reduction)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043424061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ssdiagramm: Prozess 3"/>
          <p:cNvSpPr/>
          <p:nvPr/>
        </p:nvSpPr>
        <p:spPr>
          <a:xfrm>
            <a:off x="1732771" y="520475"/>
            <a:ext cx="5643103" cy="901924"/>
          </a:xfrm>
          <a:prstGeom prst="flowChartProcess">
            <a:avLst/>
          </a:prstGeom>
          <a:solidFill>
            <a:srgbClr val="00666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Helvetica Neue"/>
              </a:rPr>
              <a:t>250 </a:t>
            </a:r>
            <a:r>
              <a:rPr lang="de-AT" dirty="0" err="1">
                <a:latin typeface="Helvetica Neue"/>
              </a:rPr>
              <a:t>million</a:t>
            </a:r>
            <a:r>
              <a:rPr lang="de-AT" dirty="0">
                <a:latin typeface="Helvetica Neue"/>
              </a:rPr>
              <a:t> </a:t>
            </a:r>
            <a:r>
              <a:rPr lang="de-AT" dirty="0" err="1">
                <a:latin typeface="Helvetica Neue"/>
              </a:rPr>
              <a:t>spectra</a:t>
            </a:r>
            <a:r>
              <a:rPr lang="de-AT" dirty="0">
                <a:latin typeface="Helvetica Neue"/>
              </a:rPr>
              <a:t> </a:t>
            </a:r>
            <a:r>
              <a:rPr lang="de-AT" dirty="0" err="1">
                <a:latin typeface="Helvetica Neue"/>
              </a:rPr>
              <a:t>from</a:t>
            </a:r>
            <a:r>
              <a:rPr lang="de-AT" dirty="0">
                <a:latin typeface="Helvetica Neue"/>
              </a:rPr>
              <a:t> PRIDE Archive (</a:t>
            </a:r>
            <a:r>
              <a:rPr lang="de-AT" dirty="0" err="1">
                <a:latin typeface="Helvetica Neue"/>
              </a:rPr>
              <a:t>complete</a:t>
            </a:r>
            <a:r>
              <a:rPr lang="de-AT" dirty="0">
                <a:latin typeface="Helvetica Neue"/>
              </a:rPr>
              <a:t> </a:t>
            </a:r>
            <a:r>
              <a:rPr lang="de-AT" dirty="0" err="1">
                <a:latin typeface="Helvetica Neue"/>
              </a:rPr>
              <a:t>submissions</a:t>
            </a:r>
            <a:r>
              <a:rPr lang="de-AT" dirty="0">
                <a:latin typeface="Helvetica Neue"/>
              </a:rPr>
              <a:t>)</a:t>
            </a:r>
          </a:p>
        </p:txBody>
      </p:sp>
      <p:sp>
        <p:nvSpPr>
          <p:cNvPr id="5" name="Pfeil nach unten 4"/>
          <p:cNvSpPr/>
          <p:nvPr/>
        </p:nvSpPr>
        <p:spPr>
          <a:xfrm>
            <a:off x="2968560" y="1620542"/>
            <a:ext cx="3171524" cy="418054"/>
          </a:xfrm>
          <a:prstGeom prst="downArrow">
            <a:avLst>
              <a:gd name="adj1" fmla="val 50000"/>
              <a:gd name="adj2" fmla="val 55206"/>
            </a:avLst>
          </a:prstGeom>
          <a:solidFill>
            <a:srgbClr val="00666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Helvetica Neue"/>
            </a:endParaRPr>
          </a:p>
        </p:txBody>
      </p:sp>
      <p:sp>
        <p:nvSpPr>
          <p:cNvPr id="6" name="Flussdiagramm: Alternativer Prozess 5"/>
          <p:cNvSpPr/>
          <p:nvPr/>
        </p:nvSpPr>
        <p:spPr>
          <a:xfrm>
            <a:off x="2387858" y="2153221"/>
            <a:ext cx="4332929" cy="469562"/>
          </a:xfrm>
          <a:prstGeom prst="flowChartAlternateProcess">
            <a:avLst/>
          </a:prstGeom>
          <a:solidFill>
            <a:srgbClr val="00666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err="1">
                <a:latin typeface="Helvetica Neue"/>
              </a:rPr>
              <a:t>s</a:t>
            </a:r>
            <a:r>
              <a:rPr lang="de-AT" dirty="0" err="1" smtClean="0">
                <a:latin typeface="Helvetica Neue"/>
              </a:rPr>
              <a:t>pectra</a:t>
            </a:r>
            <a:r>
              <a:rPr lang="de-AT" dirty="0" smtClean="0">
                <a:latin typeface="Helvetica Neue"/>
              </a:rPr>
              <a:t>-cluster </a:t>
            </a:r>
            <a:r>
              <a:rPr lang="de-AT" dirty="0" err="1" smtClean="0">
                <a:latin typeface="Helvetica Neue"/>
              </a:rPr>
              <a:t>algorithm</a:t>
            </a:r>
            <a:endParaRPr lang="de-AT" dirty="0">
              <a:latin typeface="Helvetica Neue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07" y="520476"/>
            <a:ext cx="8466929" cy="5126046"/>
          </a:xfrm>
          <a:prstGeom prst="rect">
            <a:avLst/>
          </a:prstGeom>
        </p:spPr>
      </p:pic>
      <p:sp>
        <p:nvSpPr>
          <p:cNvPr id="8" name="Abgerundetes Rechteck 7"/>
          <p:cNvSpPr/>
          <p:nvPr/>
        </p:nvSpPr>
        <p:spPr>
          <a:xfrm>
            <a:off x="216607" y="3896649"/>
            <a:ext cx="4225013" cy="1811164"/>
          </a:xfrm>
          <a:prstGeom prst="roundRect">
            <a:avLst/>
          </a:prstGeom>
          <a:solidFill>
            <a:srgbClr val="006663"/>
          </a:solidFill>
          <a:ln w="12700" cap="flat" cmpd="sng" algn="ctr">
            <a:solidFill>
              <a:srgbClr val="111D4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914400">
              <a:defRPr/>
            </a:pPr>
            <a:r>
              <a:rPr lang="en-GB" kern="0" dirty="0" smtClean="0">
                <a:solidFill>
                  <a:prstClr val="white"/>
                </a:solidFill>
                <a:latin typeface="Helvetica Neue"/>
              </a:rPr>
              <a:t>12.6 </a:t>
            </a:r>
            <a:r>
              <a:rPr lang="en-GB" kern="0" dirty="0">
                <a:solidFill>
                  <a:prstClr val="white"/>
                </a:solidFill>
                <a:latin typeface="Helvetica Neue"/>
              </a:rPr>
              <a:t>million originally unidentified </a:t>
            </a:r>
            <a:r>
              <a:rPr lang="en-GB" kern="0" dirty="0" smtClean="0">
                <a:solidFill>
                  <a:prstClr val="white"/>
                </a:solidFill>
                <a:latin typeface="Helvetica Neue"/>
              </a:rPr>
              <a:t>spectra identified</a:t>
            </a:r>
            <a:endParaRPr lang="en-GB" kern="0" dirty="0">
              <a:solidFill>
                <a:prstClr val="white"/>
              </a:solidFill>
              <a:latin typeface="Helvetica Neue"/>
            </a:endParaRPr>
          </a:p>
        </p:txBody>
      </p:sp>
      <p:sp>
        <p:nvSpPr>
          <p:cNvPr id="9" name="Abgerundetes Rechteck 8"/>
          <p:cNvSpPr/>
          <p:nvPr/>
        </p:nvSpPr>
        <p:spPr>
          <a:xfrm>
            <a:off x="4644323" y="3949352"/>
            <a:ext cx="4247714" cy="1705758"/>
          </a:xfrm>
          <a:prstGeom prst="roundRect">
            <a:avLst/>
          </a:prstGeom>
          <a:solidFill>
            <a:srgbClr val="006663"/>
          </a:solidFill>
          <a:ln w="12700" cap="flat" cmpd="sng" algn="ctr">
            <a:solidFill>
              <a:srgbClr val="111D4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914400">
              <a:defRPr/>
            </a:pPr>
            <a:r>
              <a:rPr lang="en-US" kern="0" dirty="0">
                <a:solidFill>
                  <a:prstClr val="white"/>
                </a:solidFill>
                <a:latin typeface="Helvetica Neue"/>
              </a:rPr>
              <a:t>19 million clusters </a:t>
            </a:r>
            <a:r>
              <a:rPr lang="en-US" kern="0" dirty="0" smtClean="0">
                <a:solidFill>
                  <a:prstClr val="white"/>
                </a:solidFill>
                <a:latin typeface="Helvetica Neue"/>
              </a:rPr>
              <a:t>(</a:t>
            </a:r>
            <a:r>
              <a:rPr lang="en-US" kern="0" dirty="0">
                <a:solidFill>
                  <a:prstClr val="white"/>
                </a:solidFill>
                <a:latin typeface="Helvetica Neue"/>
              </a:rPr>
              <a:t>105 million spectra) </a:t>
            </a:r>
            <a:r>
              <a:rPr lang="en-US" kern="0" dirty="0" smtClean="0">
                <a:solidFill>
                  <a:prstClr val="white"/>
                </a:solidFill>
                <a:latin typeface="Helvetica Neue"/>
              </a:rPr>
              <a:t>contained </a:t>
            </a:r>
            <a:r>
              <a:rPr lang="en-US" kern="0" dirty="0">
                <a:solidFill>
                  <a:prstClr val="white"/>
                </a:solidFill>
                <a:latin typeface="Helvetica Neue"/>
              </a:rPr>
              <a:t>only </a:t>
            </a:r>
            <a:r>
              <a:rPr lang="en-US" kern="0" dirty="0" smtClean="0">
                <a:solidFill>
                  <a:prstClr val="white"/>
                </a:solidFill>
                <a:latin typeface="Helvetica Neue"/>
              </a:rPr>
              <a:t>unidentified </a:t>
            </a:r>
            <a:r>
              <a:rPr lang="en-US" kern="0" dirty="0">
                <a:solidFill>
                  <a:prstClr val="white"/>
                </a:solidFill>
                <a:latin typeface="Helvetica Neue"/>
              </a:rPr>
              <a:t>spectra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114765" y="6400800"/>
            <a:ext cx="358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800" dirty="0" smtClean="0">
                <a:solidFill>
                  <a:schemeClr val="bg1"/>
                </a:solidFill>
                <a:latin typeface="Helvetica Neue"/>
              </a:rPr>
              <a:t>Griss J., et al. (2016), </a:t>
            </a:r>
            <a:r>
              <a:rPr lang="de-AT" sz="1800" dirty="0" err="1" smtClean="0">
                <a:solidFill>
                  <a:schemeClr val="bg1"/>
                </a:solidFill>
                <a:latin typeface="Helvetica Neue"/>
              </a:rPr>
              <a:t>Nat</a:t>
            </a:r>
            <a:r>
              <a:rPr lang="de-AT" sz="1800" dirty="0" smtClean="0">
                <a:solidFill>
                  <a:schemeClr val="bg1"/>
                </a:solidFill>
                <a:latin typeface="Helvetica Neue"/>
              </a:rPr>
              <a:t> </a:t>
            </a:r>
            <a:r>
              <a:rPr lang="de-AT" sz="1800" dirty="0" err="1" smtClean="0">
                <a:solidFill>
                  <a:schemeClr val="bg1"/>
                </a:solidFill>
                <a:latin typeface="Helvetica Neue"/>
              </a:rPr>
              <a:t>Meth</a:t>
            </a:r>
            <a:r>
              <a:rPr lang="de-AT" sz="1800" dirty="0" smtClean="0">
                <a:solidFill>
                  <a:schemeClr val="bg1"/>
                </a:solidFill>
                <a:latin typeface="Helvetica Neue"/>
              </a:rPr>
              <a:t>.</a:t>
            </a:r>
            <a:endParaRPr lang="de-AT" sz="1800" dirty="0">
              <a:solidFill>
                <a:schemeClr val="bg1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83666124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in proteomics data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174" name="Abgerundetes Rechteck 173"/>
          <p:cNvSpPr/>
          <p:nvPr/>
        </p:nvSpPr>
        <p:spPr>
          <a:xfrm>
            <a:off x="533400" y="967962"/>
            <a:ext cx="3806439" cy="635827"/>
          </a:xfrm>
          <a:prstGeom prst="roundRect">
            <a:avLst/>
          </a:prstGeom>
          <a:solidFill>
            <a:srgbClr val="006663"/>
          </a:solidFill>
          <a:ln w="12700" cap="flat" cmpd="sng" algn="ctr">
            <a:solidFill>
              <a:srgbClr val="111D4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</a:rPr>
              <a:t>spectra-cluster algorithm</a:t>
            </a:r>
          </a:p>
        </p:txBody>
      </p:sp>
      <p:sp>
        <p:nvSpPr>
          <p:cNvPr id="175" name="Pfeil nach unten 174"/>
          <p:cNvSpPr/>
          <p:nvPr/>
        </p:nvSpPr>
        <p:spPr>
          <a:xfrm>
            <a:off x="1777676" y="1829995"/>
            <a:ext cx="1394085" cy="489204"/>
          </a:xfrm>
          <a:prstGeom prst="downArrow">
            <a:avLst/>
          </a:prstGeom>
          <a:solidFill>
            <a:srgbClr val="006663"/>
          </a:solidFill>
          <a:ln w="12700" cap="flat" cmpd="sng" algn="ctr">
            <a:solidFill>
              <a:srgbClr val="111D4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76" name="Ellipse 175"/>
          <p:cNvSpPr/>
          <p:nvPr/>
        </p:nvSpPr>
        <p:spPr>
          <a:xfrm>
            <a:off x="1360534" y="2610820"/>
            <a:ext cx="916066" cy="774700"/>
          </a:xfrm>
          <a:prstGeom prst="ellipse">
            <a:avLst/>
          </a:prstGeom>
          <a:solidFill>
            <a:sysClr val="window" lastClr="FFFFFF"/>
          </a:solidFill>
          <a:ln w="34925" cap="flat" cmpd="sng" algn="ctr">
            <a:solidFill>
              <a:srgbClr val="111D4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77" name="Ellipse 176"/>
          <p:cNvSpPr/>
          <p:nvPr/>
        </p:nvSpPr>
        <p:spPr>
          <a:xfrm>
            <a:off x="2603884" y="2610820"/>
            <a:ext cx="916066" cy="774700"/>
          </a:xfrm>
          <a:prstGeom prst="ellipse">
            <a:avLst/>
          </a:prstGeom>
          <a:solidFill>
            <a:sysClr val="window" lastClr="FFFFFF"/>
          </a:solidFill>
          <a:ln w="34925" cap="flat" cmpd="sng" algn="ctr">
            <a:solidFill>
              <a:srgbClr val="111D4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78" name="Träne 177"/>
          <p:cNvSpPr/>
          <p:nvPr/>
        </p:nvSpPr>
        <p:spPr>
          <a:xfrm>
            <a:off x="1259350" y="3697220"/>
            <a:ext cx="1017250" cy="863600"/>
          </a:xfrm>
          <a:prstGeom prst="teardrop">
            <a:avLst/>
          </a:prstGeom>
          <a:solidFill>
            <a:sysClr val="window" lastClr="FFFFFF"/>
          </a:solidFill>
          <a:ln w="34925" cap="flat" cmpd="sng" algn="ctr">
            <a:solidFill>
              <a:srgbClr val="111D4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79" name="Träne 178"/>
          <p:cNvSpPr/>
          <p:nvPr/>
        </p:nvSpPr>
        <p:spPr>
          <a:xfrm>
            <a:off x="2553292" y="3743307"/>
            <a:ext cx="1017250" cy="863600"/>
          </a:xfrm>
          <a:prstGeom prst="teardrop">
            <a:avLst/>
          </a:prstGeom>
          <a:solidFill>
            <a:sysClr val="window" lastClr="FFFFFF"/>
          </a:solidFill>
          <a:ln w="34925" cap="flat" cmpd="sng" algn="ctr">
            <a:solidFill>
              <a:srgbClr val="111D4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80" name="Trapezoid 179"/>
          <p:cNvSpPr/>
          <p:nvPr/>
        </p:nvSpPr>
        <p:spPr>
          <a:xfrm>
            <a:off x="1119650" y="4903720"/>
            <a:ext cx="1156950" cy="787400"/>
          </a:xfrm>
          <a:prstGeom prst="trapezoid">
            <a:avLst/>
          </a:prstGeom>
          <a:solidFill>
            <a:schemeClr val="bg1">
              <a:lumMod val="85000"/>
            </a:schemeClr>
          </a:solidFill>
          <a:ln w="349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81" name="Trapezoid 180"/>
          <p:cNvSpPr/>
          <p:nvPr/>
        </p:nvSpPr>
        <p:spPr>
          <a:xfrm>
            <a:off x="2603884" y="4967220"/>
            <a:ext cx="1156950" cy="787400"/>
          </a:xfrm>
          <a:prstGeom prst="trapezoid">
            <a:avLst/>
          </a:prstGeom>
          <a:solidFill>
            <a:schemeClr val="bg1">
              <a:lumMod val="85000"/>
            </a:schemeClr>
          </a:solidFill>
          <a:ln w="349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82" name="Ellipse 181"/>
          <p:cNvSpPr/>
          <p:nvPr/>
        </p:nvSpPr>
        <p:spPr>
          <a:xfrm>
            <a:off x="1573415" y="2848285"/>
            <a:ext cx="185295" cy="157023"/>
          </a:xfrm>
          <a:prstGeom prst="ellipse">
            <a:avLst/>
          </a:prstGeom>
          <a:solidFill>
            <a:srgbClr val="111D4E"/>
          </a:solidFill>
          <a:ln w="12700" cap="flat" cmpd="sng" algn="ctr">
            <a:solidFill>
              <a:srgbClr val="111D4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83" name="Ellipse 182"/>
          <p:cNvSpPr/>
          <p:nvPr/>
        </p:nvSpPr>
        <p:spPr>
          <a:xfrm>
            <a:off x="1911422" y="2835238"/>
            <a:ext cx="185295" cy="157023"/>
          </a:xfrm>
          <a:prstGeom prst="ellipse">
            <a:avLst/>
          </a:prstGeom>
          <a:solidFill>
            <a:srgbClr val="111D4E"/>
          </a:solidFill>
          <a:ln w="12700" cap="flat" cmpd="sng" algn="ctr">
            <a:solidFill>
              <a:srgbClr val="111D4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84" name="Ellipse 183"/>
          <p:cNvSpPr/>
          <p:nvPr/>
        </p:nvSpPr>
        <p:spPr>
          <a:xfrm>
            <a:off x="1605477" y="3074573"/>
            <a:ext cx="185295" cy="157023"/>
          </a:xfrm>
          <a:prstGeom prst="ellipse">
            <a:avLst/>
          </a:prstGeom>
          <a:noFill/>
          <a:ln w="31750" cap="flat" cmpd="sng" algn="ctr">
            <a:solidFill>
              <a:srgbClr val="111D4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85" name="Ellipse 184"/>
          <p:cNvSpPr/>
          <p:nvPr/>
        </p:nvSpPr>
        <p:spPr>
          <a:xfrm>
            <a:off x="1878215" y="3153085"/>
            <a:ext cx="185295" cy="157023"/>
          </a:xfrm>
          <a:prstGeom prst="ellipse">
            <a:avLst/>
          </a:prstGeom>
          <a:solidFill>
            <a:srgbClr val="111D4E"/>
          </a:solidFill>
          <a:ln w="12700" cap="flat" cmpd="sng" algn="ctr">
            <a:solidFill>
              <a:srgbClr val="111D4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86" name="Ellipse 185"/>
          <p:cNvSpPr/>
          <p:nvPr/>
        </p:nvSpPr>
        <p:spPr>
          <a:xfrm>
            <a:off x="2874644" y="2750961"/>
            <a:ext cx="185295" cy="157023"/>
          </a:xfrm>
          <a:prstGeom prst="ellipse">
            <a:avLst/>
          </a:prstGeom>
          <a:solidFill>
            <a:srgbClr val="111D4E"/>
          </a:solidFill>
          <a:ln w="12700" cap="flat" cmpd="sng" algn="ctr">
            <a:solidFill>
              <a:srgbClr val="111D4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87" name="Ellipse 186"/>
          <p:cNvSpPr/>
          <p:nvPr/>
        </p:nvSpPr>
        <p:spPr>
          <a:xfrm>
            <a:off x="3203647" y="2998171"/>
            <a:ext cx="92543" cy="159538"/>
          </a:xfrm>
          <a:prstGeom prst="ellipse">
            <a:avLst/>
          </a:prstGeom>
          <a:solidFill>
            <a:srgbClr val="111D4E"/>
          </a:solidFill>
          <a:ln w="12700" cap="flat" cmpd="sng" algn="ctr">
            <a:solidFill>
              <a:srgbClr val="111D4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88" name="Ellipse 187"/>
          <p:cNvSpPr/>
          <p:nvPr/>
        </p:nvSpPr>
        <p:spPr>
          <a:xfrm>
            <a:off x="2876622" y="3077940"/>
            <a:ext cx="185295" cy="157023"/>
          </a:xfrm>
          <a:prstGeom prst="ellipse">
            <a:avLst/>
          </a:prstGeom>
          <a:noFill/>
          <a:ln w="31750" cap="flat" cmpd="sng" algn="ctr">
            <a:solidFill>
              <a:srgbClr val="111D4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89" name="Ellipse 188"/>
          <p:cNvSpPr/>
          <p:nvPr/>
        </p:nvSpPr>
        <p:spPr>
          <a:xfrm>
            <a:off x="1700832" y="3984350"/>
            <a:ext cx="185295" cy="157023"/>
          </a:xfrm>
          <a:prstGeom prst="ellipse">
            <a:avLst/>
          </a:prstGeom>
          <a:noFill/>
          <a:ln w="31750" cap="flat" cmpd="sng" algn="ctr">
            <a:solidFill>
              <a:srgbClr val="111D4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90" name="Ellipse 189"/>
          <p:cNvSpPr/>
          <p:nvPr/>
        </p:nvSpPr>
        <p:spPr>
          <a:xfrm>
            <a:off x="1573414" y="3768360"/>
            <a:ext cx="185295" cy="157023"/>
          </a:xfrm>
          <a:prstGeom prst="ellipse">
            <a:avLst/>
          </a:prstGeom>
          <a:solidFill>
            <a:srgbClr val="FF0000"/>
          </a:solidFill>
          <a:ln w="31750" cap="flat" cmpd="sng" algn="ctr">
            <a:solidFill>
              <a:srgbClr val="111D4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91" name="Ellipse 190"/>
          <p:cNvSpPr/>
          <p:nvPr/>
        </p:nvSpPr>
        <p:spPr>
          <a:xfrm>
            <a:off x="1512829" y="4175107"/>
            <a:ext cx="185295" cy="157023"/>
          </a:xfrm>
          <a:prstGeom prst="ellipse">
            <a:avLst/>
          </a:prstGeom>
          <a:solidFill>
            <a:srgbClr val="FF0000"/>
          </a:solidFill>
          <a:ln w="31750" cap="flat" cmpd="sng" algn="ctr">
            <a:solidFill>
              <a:srgbClr val="111D4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92" name="Ellipse 191"/>
          <p:cNvSpPr/>
          <p:nvPr/>
        </p:nvSpPr>
        <p:spPr>
          <a:xfrm>
            <a:off x="1911422" y="4143595"/>
            <a:ext cx="185295" cy="157023"/>
          </a:xfrm>
          <a:prstGeom prst="ellipse">
            <a:avLst/>
          </a:prstGeom>
          <a:solidFill>
            <a:srgbClr val="FF0000"/>
          </a:solidFill>
          <a:ln w="31750" cap="flat" cmpd="sng" algn="ctr">
            <a:solidFill>
              <a:srgbClr val="111D4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93" name="Ellipse 192"/>
          <p:cNvSpPr/>
          <p:nvPr/>
        </p:nvSpPr>
        <p:spPr>
          <a:xfrm>
            <a:off x="3157270" y="3827327"/>
            <a:ext cx="185295" cy="157023"/>
          </a:xfrm>
          <a:prstGeom prst="ellipse">
            <a:avLst/>
          </a:prstGeom>
          <a:solidFill>
            <a:srgbClr val="FF0000"/>
          </a:solidFill>
          <a:ln w="31750" cap="flat" cmpd="sng" algn="ctr">
            <a:solidFill>
              <a:srgbClr val="111D4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94" name="Ellipse 193"/>
          <p:cNvSpPr/>
          <p:nvPr/>
        </p:nvSpPr>
        <p:spPr>
          <a:xfrm>
            <a:off x="2677066" y="3971997"/>
            <a:ext cx="185295" cy="157023"/>
          </a:xfrm>
          <a:prstGeom prst="ellipse">
            <a:avLst/>
          </a:prstGeom>
          <a:solidFill>
            <a:srgbClr val="FF0000"/>
          </a:solidFill>
          <a:ln w="31750" cap="flat" cmpd="sng" algn="ctr">
            <a:solidFill>
              <a:srgbClr val="111D4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95" name="Ellipse 194"/>
          <p:cNvSpPr/>
          <p:nvPr/>
        </p:nvSpPr>
        <p:spPr>
          <a:xfrm>
            <a:off x="3123751" y="4175107"/>
            <a:ext cx="185295" cy="157023"/>
          </a:xfrm>
          <a:prstGeom prst="ellipse">
            <a:avLst/>
          </a:prstGeom>
          <a:solidFill>
            <a:srgbClr val="FF0000"/>
          </a:solidFill>
          <a:ln w="31750" cap="flat" cmpd="sng" algn="ctr">
            <a:solidFill>
              <a:srgbClr val="111D4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96" name="Ellipse 195"/>
          <p:cNvSpPr/>
          <p:nvPr/>
        </p:nvSpPr>
        <p:spPr>
          <a:xfrm>
            <a:off x="2783974" y="4300271"/>
            <a:ext cx="185295" cy="157023"/>
          </a:xfrm>
          <a:prstGeom prst="ellipse">
            <a:avLst/>
          </a:prstGeom>
          <a:noFill/>
          <a:ln w="31750" cap="flat" cmpd="sng" algn="ctr">
            <a:solidFill>
              <a:srgbClr val="111D4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97" name="Ellipse 196"/>
          <p:cNvSpPr/>
          <p:nvPr/>
        </p:nvSpPr>
        <p:spPr>
          <a:xfrm>
            <a:off x="2938456" y="4018084"/>
            <a:ext cx="185295" cy="157023"/>
          </a:xfrm>
          <a:prstGeom prst="ellipse">
            <a:avLst/>
          </a:prstGeom>
          <a:noFill/>
          <a:ln w="31750" cap="flat" cmpd="sng" algn="ctr">
            <a:solidFill>
              <a:srgbClr val="111D4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98" name="Ellipse 197"/>
          <p:cNvSpPr/>
          <p:nvPr/>
        </p:nvSpPr>
        <p:spPr>
          <a:xfrm>
            <a:off x="1420181" y="4967220"/>
            <a:ext cx="185295" cy="157023"/>
          </a:xfrm>
          <a:prstGeom prst="ellipse">
            <a:avLst/>
          </a:prstGeom>
          <a:solidFill>
            <a:schemeClr val="bg1">
              <a:lumMod val="85000"/>
            </a:schemeClr>
          </a:solidFill>
          <a:ln w="3175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99" name="Ellipse 198"/>
          <p:cNvSpPr/>
          <p:nvPr/>
        </p:nvSpPr>
        <p:spPr>
          <a:xfrm>
            <a:off x="1818774" y="5045731"/>
            <a:ext cx="185295" cy="157023"/>
          </a:xfrm>
          <a:prstGeom prst="ellipse">
            <a:avLst/>
          </a:prstGeom>
          <a:solidFill>
            <a:schemeClr val="bg1">
              <a:lumMod val="85000"/>
            </a:schemeClr>
          </a:solidFill>
          <a:ln w="3175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200" name="Ellipse 199"/>
          <p:cNvSpPr/>
          <p:nvPr/>
        </p:nvSpPr>
        <p:spPr>
          <a:xfrm>
            <a:off x="1420911" y="5360573"/>
            <a:ext cx="185295" cy="157023"/>
          </a:xfrm>
          <a:prstGeom prst="ellipse">
            <a:avLst/>
          </a:prstGeom>
          <a:solidFill>
            <a:schemeClr val="bg1">
              <a:lumMod val="85000"/>
            </a:schemeClr>
          </a:solidFill>
          <a:ln w="3175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201" name="Ellipse 200"/>
          <p:cNvSpPr/>
          <p:nvPr/>
        </p:nvSpPr>
        <p:spPr>
          <a:xfrm>
            <a:off x="1862080" y="5439084"/>
            <a:ext cx="185295" cy="157023"/>
          </a:xfrm>
          <a:prstGeom prst="ellipse">
            <a:avLst/>
          </a:prstGeom>
          <a:solidFill>
            <a:schemeClr val="bg1">
              <a:lumMod val="85000"/>
            </a:schemeClr>
          </a:solidFill>
          <a:ln w="3175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202" name="Ellipse 201"/>
          <p:cNvSpPr/>
          <p:nvPr/>
        </p:nvSpPr>
        <p:spPr>
          <a:xfrm>
            <a:off x="2845808" y="5045730"/>
            <a:ext cx="185295" cy="157023"/>
          </a:xfrm>
          <a:prstGeom prst="ellipse">
            <a:avLst/>
          </a:prstGeom>
          <a:solidFill>
            <a:schemeClr val="bg1">
              <a:lumMod val="85000"/>
            </a:schemeClr>
          </a:solidFill>
          <a:ln w="3175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203" name="Ellipse 202"/>
          <p:cNvSpPr/>
          <p:nvPr/>
        </p:nvSpPr>
        <p:spPr>
          <a:xfrm>
            <a:off x="3268448" y="5297420"/>
            <a:ext cx="185295" cy="157023"/>
          </a:xfrm>
          <a:prstGeom prst="ellipse">
            <a:avLst/>
          </a:prstGeom>
          <a:solidFill>
            <a:schemeClr val="bg1">
              <a:lumMod val="85000"/>
            </a:schemeClr>
          </a:solidFill>
          <a:ln w="3175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204" name="Ellipse 203"/>
          <p:cNvSpPr/>
          <p:nvPr/>
        </p:nvSpPr>
        <p:spPr>
          <a:xfrm>
            <a:off x="2950739" y="5309773"/>
            <a:ext cx="185295" cy="157023"/>
          </a:xfrm>
          <a:prstGeom prst="ellipse">
            <a:avLst/>
          </a:prstGeom>
          <a:solidFill>
            <a:schemeClr val="bg1">
              <a:lumMod val="85000"/>
            </a:schemeClr>
          </a:solidFill>
          <a:ln w="3175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205" name="Ellipse 204"/>
          <p:cNvSpPr/>
          <p:nvPr/>
        </p:nvSpPr>
        <p:spPr>
          <a:xfrm>
            <a:off x="2833732" y="5542648"/>
            <a:ext cx="185295" cy="157023"/>
          </a:xfrm>
          <a:prstGeom prst="ellipse">
            <a:avLst/>
          </a:prstGeom>
          <a:solidFill>
            <a:schemeClr val="bg1">
              <a:lumMod val="85000"/>
            </a:schemeClr>
          </a:solidFill>
          <a:ln w="3175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206" name="Abgerundetes Rechteck 205"/>
          <p:cNvSpPr/>
          <p:nvPr/>
        </p:nvSpPr>
        <p:spPr>
          <a:xfrm>
            <a:off x="780807" y="2368952"/>
            <a:ext cx="3454400" cy="3632200"/>
          </a:xfrm>
          <a:prstGeom prst="roundRect">
            <a:avLst/>
          </a:prstGeom>
          <a:noFill/>
          <a:ln w="31750" cap="flat" cmpd="sng" algn="ctr">
            <a:solidFill>
              <a:srgbClr val="111D4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42" name="Abgerundetes Rechteck 41"/>
          <p:cNvSpPr/>
          <p:nvPr/>
        </p:nvSpPr>
        <p:spPr>
          <a:xfrm>
            <a:off x="5583911" y="2589552"/>
            <a:ext cx="2898880" cy="2886986"/>
          </a:xfrm>
          <a:prstGeom prst="roundRect">
            <a:avLst/>
          </a:prstGeom>
          <a:solidFill>
            <a:srgbClr val="006663"/>
          </a:solidFill>
          <a:ln w="12700" cap="flat" cmpd="sng" algn="ctr">
            <a:solidFill>
              <a:srgbClr val="111D4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 smtClean="0">
                <a:solidFill>
                  <a:prstClr val="white"/>
                </a:solidFill>
                <a:latin typeface="Helvetica Neue"/>
              </a:rPr>
              <a:t>Inferred identifications for label-free</a:t>
            </a:r>
            <a:r>
              <a:rPr kumimoji="0" lang="en-GB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/>
              </a:rPr>
              <a:t> </a:t>
            </a:r>
            <a:r>
              <a:rPr lang="en-GB" kern="0" dirty="0">
                <a:solidFill>
                  <a:prstClr val="white"/>
                </a:solidFill>
                <a:latin typeface="Helvetica Neue"/>
              </a:rPr>
              <a:t>quantitation</a:t>
            </a:r>
          </a:p>
        </p:txBody>
      </p:sp>
      <p:sp>
        <p:nvSpPr>
          <p:cNvPr id="43" name="Pfeil nach unten 42"/>
          <p:cNvSpPr/>
          <p:nvPr/>
        </p:nvSpPr>
        <p:spPr>
          <a:xfrm rot="16200000">
            <a:off x="3828528" y="3774392"/>
            <a:ext cx="2053470" cy="489206"/>
          </a:xfrm>
          <a:prstGeom prst="downArrow">
            <a:avLst>
              <a:gd name="adj1" fmla="val 50000"/>
              <a:gd name="adj2" fmla="val 61868"/>
            </a:avLst>
          </a:prstGeom>
          <a:solidFill>
            <a:srgbClr val="006663"/>
          </a:solidFill>
          <a:ln w="12700" cap="flat" cmpd="sng" algn="ctr">
            <a:solidFill>
              <a:srgbClr val="111D4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3230038953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11D4E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11D4E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in proteomics data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174" name="Abgerundetes Rechteck 173"/>
          <p:cNvSpPr/>
          <p:nvPr/>
        </p:nvSpPr>
        <p:spPr>
          <a:xfrm>
            <a:off x="533400" y="967962"/>
            <a:ext cx="3806439" cy="635827"/>
          </a:xfrm>
          <a:prstGeom prst="roundRect">
            <a:avLst/>
          </a:prstGeom>
          <a:solidFill>
            <a:srgbClr val="006663"/>
          </a:solidFill>
          <a:ln w="12700" cap="flat" cmpd="sng" algn="ctr">
            <a:solidFill>
              <a:srgbClr val="111D4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</a:rPr>
              <a:t>spectra-cluster algorithm</a:t>
            </a:r>
          </a:p>
        </p:txBody>
      </p:sp>
      <p:sp>
        <p:nvSpPr>
          <p:cNvPr id="175" name="Pfeil nach unten 174"/>
          <p:cNvSpPr/>
          <p:nvPr/>
        </p:nvSpPr>
        <p:spPr>
          <a:xfrm>
            <a:off x="1777676" y="1829995"/>
            <a:ext cx="1394085" cy="489204"/>
          </a:xfrm>
          <a:prstGeom prst="downArrow">
            <a:avLst/>
          </a:prstGeom>
          <a:solidFill>
            <a:srgbClr val="006663"/>
          </a:solidFill>
          <a:ln w="12700" cap="flat" cmpd="sng" algn="ctr">
            <a:solidFill>
              <a:srgbClr val="111D4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76" name="Ellipse 175"/>
          <p:cNvSpPr/>
          <p:nvPr/>
        </p:nvSpPr>
        <p:spPr>
          <a:xfrm>
            <a:off x="1360534" y="2610820"/>
            <a:ext cx="916066" cy="774700"/>
          </a:xfrm>
          <a:prstGeom prst="ellipse">
            <a:avLst/>
          </a:prstGeom>
          <a:solidFill>
            <a:sysClr val="window" lastClr="FFFFFF"/>
          </a:solidFill>
          <a:ln w="34925" cap="flat" cmpd="sng" algn="ctr">
            <a:solidFill>
              <a:srgbClr val="111D4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77" name="Ellipse 176"/>
          <p:cNvSpPr/>
          <p:nvPr/>
        </p:nvSpPr>
        <p:spPr>
          <a:xfrm>
            <a:off x="2603884" y="2610820"/>
            <a:ext cx="916066" cy="774700"/>
          </a:xfrm>
          <a:prstGeom prst="ellipse">
            <a:avLst/>
          </a:prstGeom>
          <a:solidFill>
            <a:sysClr val="window" lastClr="FFFFFF"/>
          </a:solidFill>
          <a:ln w="34925" cap="flat" cmpd="sng" algn="ctr">
            <a:solidFill>
              <a:srgbClr val="111D4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78" name="Träne 177"/>
          <p:cNvSpPr/>
          <p:nvPr/>
        </p:nvSpPr>
        <p:spPr>
          <a:xfrm>
            <a:off x="1259350" y="3697220"/>
            <a:ext cx="1017250" cy="863600"/>
          </a:xfrm>
          <a:prstGeom prst="teardrop">
            <a:avLst/>
          </a:prstGeom>
          <a:solidFill>
            <a:sysClr val="window" lastClr="FFFFFF"/>
          </a:solidFill>
          <a:ln w="34925" cap="flat" cmpd="sng" algn="ctr">
            <a:solidFill>
              <a:srgbClr val="111D4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79" name="Träne 178"/>
          <p:cNvSpPr/>
          <p:nvPr/>
        </p:nvSpPr>
        <p:spPr>
          <a:xfrm>
            <a:off x="2553292" y="3743307"/>
            <a:ext cx="1017250" cy="863600"/>
          </a:xfrm>
          <a:prstGeom prst="teardrop">
            <a:avLst/>
          </a:prstGeom>
          <a:solidFill>
            <a:sysClr val="window" lastClr="FFFFFF"/>
          </a:solidFill>
          <a:ln w="34925" cap="flat" cmpd="sng" algn="ctr">
            <a:solidFill>
              <a:srgbClr val="111D4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80" name="Trapezoid 179"/>
          <p:cNvSpPr/>
          <p:nvPr/>
        </p:nvSpPr>
        <p:spPr>
          <a:xfrm>
            <a:off x="1119650" y="4903720"/>
            <a:ext cx="1156950" cy="787400"/>
          </a:xfrm>
          <a:prstGeom prst="trapezoid">
            <a:avLst/>
          </a:prstGeom>
          <a:noFill/>
          <a:ln w="34925" cap="flat" cmpd="sng" algn="ctr">
            <a:solidFill>
              <a:srgbClr val="111D4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81" name="Trapezoid 180"/>
          <p:cNvSpPr/>
          <p:nvPr/>
        </p:nvSpPr>
        <p:spPr>
          <a:xfrm>
            <a:off x="2603884" y="4967220"/>
            <a:ext cx="1156950" cy="787400"/>
          </a:xfrm>
          <a:prstGeom prst="trapezoid">
            <a:avLst/>
          </a:prstGeom>
          <a:noFill/>
          <a:ln w="34925" cap="flat" cmpd="sng" algn="ctr">
            <a:solidFill>
              <a:srgbClr val="111D4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82" name="Ellipse 181"/>
          <p:cNvSpPr/>
          <p:nvPr/>
        </p:nvSpPr>
        <p:spPr>
          <a:xfrm>
            <a:off x="1573415" y="2848285"/>
            <a:ext cx="185295" cy="157023"/>
          </a:xfrm>
          <a:prstGeom prst="ellipse">
            <a:avLst/>
          </a:prstGeom>
          <a:noFill/>
          <a:ln w="31750" cap="flat" cmpd="sng" algn="ctr">
            <a:solidFill>
              <a:srgbClr val="111D4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83" name="Ellipse 182"/>
          <p:cNvSpPr/>
          <p:nvPr/>
        </p:nvSpPr>
        <p:spPr>
          <a:xfrm>
            <a:off x="1911422" y="2835238"/>
            <a:ext cx="185295" cy="157023"/>
          </a:xfrm>
          <a:prstGeom prst="ellipse">
            <a:avLst/>
          </a:prstGeom>
          <a:noFill/>
          <a:ln w="31750" cap="flat" cmpd="sng" algn="ctr">
            <a:solidFill>
              <a:srgbClr val="111D4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84" name="Ellipse 183"/>
          <p:cNvSpPr/>
          <p:nvPr/>
        </p:nvSpPr>
        <p:spPr>
          <a:xfrm>
            <a:off x="1605477" y="3074573"/>
            <a:ext cx="185295" cy="157023"/>
          </a:xfrm>
          <a:prstGeom prst="ellipse">
            <a:avLst/>
          </a:prstGeom>
          <a:noFill/>
          <a:ln w="31750" cap="flat" cmpd="sng" algn="ctr">
            <a:solidFill>
              <a:srgbClr val="111D4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85" name="Ellipse 184"/>
          <p:cNvSpPr/>
          <p:nvPr/>
        </p:nvSpPr>
        <p:spPr>
          <a:xfrm>
            <a:off x="1878215" y="3153085"/>
            <a:ext cx="185295" cy="157023"/>
          </a:xfrm>
          <a:prstGeom prst="ellipse">
            <a:avLst/>
          </a:prstGeom>
          <a:noFill/>
          <a:ln w="31750" cap="flat" cmpd="sng" algn="ctr">
            <a:solidFill>
              <a:srgbClr val="111D4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86" name="Ellipse 185"/>
          <p:cNvSpPr/>
          <p:nvPr/>
        </p:nvSpPr>
        <p:spPr>
          <a:xfrm>
            <a:off x="2874644" y="2750961"/>
            <a:ext cx="185295" cy="157023"/>
          </a:xfrm>
          <a:prstGeom prst="ellipse">
            <a:avLst/>
          </a:prstGeom>
          <a:noFill/>
          <a:ln w="31750" cap="flat" cmpd="sng" algn="ctr">
            <a:solidFill>
              <a:srgbClr val="111D4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87" name="Ellipse 186"/>
          <p:cNvSpPr/>
          <p:nvPr/>
        </p:nvSpPr>
        <p:spPr>
          <a:xfrm>
            <a:off x="3203647" y="2998171"/>
            <a:ext cx="92543" cy="159538"/>
          </a:xfrm>
          <a:prstGeom prst="ellipse">
            <a:avLst/>
          </a:prstGeom>
          <a:noFill/>
          <a:ln w="31750" cap="flat" cmpd="sng" algn="ctr">
            <a:solidFill>
              <a:srgbClr val="111D4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88" name="Ellipse 187"/>
          <p:cNvSpPr/>
          <p:nvPr/>
        </p:nvSpPr>
        <p:spPr>
          <a:xfrm>
            <a:off x="2876622" y="3077940"/>
            <a:ext cx="185295" cy="157023"/>
          </a:xfrm>
          <a:prstGeom prst="ellipse">
            <a:avLst/>
          </a:prstGeom>
          <a:noFill/>
          <a:ln w="31750" cap="flat" cmpd="sng" algn="ctr">
            <a:solidFill>
              <a:srgbClr val="111D4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89" name="Ellipse 188"/>
          <p:cNvSpPr/>
          <p:nvPr/>
        </p:nvSpPr>
        <p:spPr>
          <a:xfrm>
            <a:off x="1700832" y="3984350"/>
            <a:ext cx="185295" cy="157023"/>
          </a:xfrm>
          <a:prstGeom prst="ellipse">
            <a:avLst/>
          </a:prstGeom>
          <a:noFill/>
          <a:ln w="31750" cap="flat" cmpd="sng" algn="ctr">
            <a:solidFill>
              <a:srgbClr val="111D4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90" name="Ellipse 189"/>
          <p:cNvSpPr/>
          <p:nvPr/>
        </p:nvSpPr>
        <p:spPr>
          <a:xfrm>
            <a:off x="1573414" y="3768360"/>
            <a:ext cx="185295" cy="157023"/>
          </a:xfrm>
          <a:prstGeom prst="ellipse">
            <a:avLst/>
          </a:prstGeom>
          <a:noFill/>
          <a:ln w="31750" cap="flat" cmpd="sng" algn="ctr">
            <a:solidFill>
              <a:srgbClr val="111D4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91" name="Ellipse 190"/>
          <p:cNvSpPr/>
          <p:nvPr/>
        </p:nvSpPr>
        <p:spPr>
          <a:xfrm>
            <a:off x="1512829" y="4175107"/>
            <a:ext cx="185295" cy="157023"/>
          </a:xfrm>
          <a:prstGeom prst="ellipse">
            <a:avLst/>
          </a:prstGeom>
          <a:noFill/>
          <a:ln w="31750" cap="flat" cmpd="sng" algn="ctr">
            <a:solidFill>
              <a:srgbClr val="111D4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92" name="Ellipse 191"/>
          <p:cNvSpPr/>
          <p:nvPr/>
        </p:nvSpPr>
        <p:spPr>
          <a:xfrm>
            <a:off x="1911422" y="4143595"/>
            <a:ext cx="185295" cy="157023"/>
          </a:xfrm>
          <a:prstGeom prst="ellipse">
            <a:avLst/>
          </a:prstGeom>
          <a:noFill/>
          <a:ln w="31750" cap="flat" cmpd="sng" algn="ctr">
            <a:solidFill>
              <a:srgbClr val="111D4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93" name="Ellipse 192"/>
          <p:cNvSpPr/>
          <p:nvPr/>
        </p:nvSpPr>
        <p:spPr>
          <a:xfrm>
            <a:off x="3157270" y="3827327"/>
            <a:ext cx="185295" cy="157023"/>
          </a:xfrm>
          <a:prstGeom prst="ellipse">
            <a:avLst/>
          </a:prstGeom>
          <a:noFill/>
          <a:ln w="31750" cap="flat" cmpd="sng" algn="ctr">
            <a:solidFill>
              <a:srgbClr val="111D4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94" name="Ellipse 193"/>
          <p:cNvSpPr/>
          <p:nvPr/>
        </p:nvSpPr>
        <p:spPr>
          <a:xfrm>
            <a:off x="2677066" y="3971997"/>
            <a:ext cx="185295" cy="157023"/>
          </a:xfrm>
          <a:prstGeom prst="ellipse">
            <a:avLst/>
          </a:prstGeom>
          <a:noFill/>
          <a:ln w="31750" cap="flat" cmpd="sng" algn="ctr">
            <a:solidFill>
              <a:srgbClr val="111D4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95" name="Ellipse 194"/>
          <p:cNvSpPr/>
          <p:nvPr/>
        </p:nvSpPr>
        <p:spPr>
          <a:xfrm>
            <a:off x="3123751" y="4175107"/>
            <a:ext cx="185295" cy="157023"/>
          </a:xfrm>
          <a:prstGeom prst="ellipse">
            <a:avLst/>
          </a:prstGeom>
          <a:noFill/>
          <a:ln w="31750" cap="flat" cmpd="sng" algn="ctr">
            <a:solidFill>
              <a:srgbClr val="111D4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96" name="Ellipse 195"/>
          <p:cNvSpPr/>
          <p:nvPr/>
        </p:nvSpPr>
        <p:spPr>
          <a:xfrm>
            <a:off x="2783974" y="4300271"/>
            <a:ext cx="185295" cy="157023"/>
          </a:xfrm>
          <a:prstGeom prst="ellipse">
            <a:avLst/>
          </a:prstGeom>
          <a:noFill/>
          <a:ln w="31750" cap="flat" cmpd="sng" algn="ctr">
            <a:solidFill>
              <a:srgbClr val="111D4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97" name="Ellipse 196"/>
          <p:cNvSpPr/>
          <p:nvPr/>
        </p:nvSpPr>
        <p:spPr>
          <a:xfrm>
            <a:off x="2938456" y="4018084"/>
            <a:ext cx="185295" cy="157023"/>
          </a:xfrm>
          <a:prstGeom prst="ellipse">
            <a:avLst/>
          </a:prstGeom>
          <a:noFill/>
          <a:ln w="31750" cap="flat" cmpd="sng" algn="ctr">
            <a:solidFill>
              <a:srgbClr val="111D4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98" name="Ellipse 197"/>
          <p:cNvSpPr/>
          <p:nvPr/>
        </p:nvSpPr>
        <p:spPr>
          <a:xfrm>
            <a:off x="1420181" y="4967220"/>
            <a:ext cx="185295" cy="157023"/>
          </a:xfrm>
          <a:prstGeom prst="ellipse">
            <a:avLst/>
          </a:prstGeom>
          <a:noFill/>
          <a:ln w="31750" cap="flat" cmpd="sng" algn="ctr">
            <a:solidFill>
              <a:srgbClr val="111D4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199" name="Ellipse 198"/>
          <p:cNvSpPr/>
          <p:nvPr/>
        </p:nvSpPr>
        <p:spPr>
          <a:xfrm>
            <a:off x="1818774" y="5045731"/>
            <a:ext cx="185295" cy="157023"/>
          </a:xfrm>
          <a:prstGeom prst="ellipse">
            <a:avLst/>
          </a:prstGeom>
          <a:noFill/>
          <a:ln w="31750" cap="flat" cmpd="sng" algn="ctr">
            <a:solidFill>
              <a:srgbClr val="111D4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200" name="Ellipse 199"/>
          <p:cNvSpPr/>
          <p:nvPr/>
        </p:nvSpPr>
        <p:spPr>
          <a:xfrm>
            <a:off x="1420911" y="5360573"/>
            <a:ext cx="185295" cy="157023"/>
          </a:xfrm>
          <a:prstGeom prst="ellipse">
            <a:avLst/>
          </a:prstGeom>
          <a:noFill/>
          <a:ln w="31750" cap="flat" cmpd="sng" algn="ctr">
            <a:solidFill>
              <a:srgbClr val="111D4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201" name="Ellipse 200"/>
          <p:cNvSpPr/>
          <p:nvPr/>
        </p:nvSpPr>
        <p:spPr>
          <a:xfrm>
            <a:off x="1862080" y="5439084"/>
            <a:ext cx="185295" cy="157023"/>
          </a:xfrm>
          <a:prstGeom prst="ellipse">
            <a:avLst/>
          </a:prstGeom>
          <a:noFill/>
          <a:ln w="31750" cap="flat" cmpd="sng" algn="ctr">
            <a:solidFill>
              <a:srgbClr val="111D4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202" name="Ellipse 201"/>
          <p:cNvSpPr/>
          <p:nvPr/>
        </p:nvSpPr>
        <p:spPr>
          <a:xfrm>
            <a:off x="2845808" y="5045730"/>
            <a:ext cx="185295" cy="157023"/>
          </a:xfrm>
          <a:prstGeom prst="ellipse">
            <a:avLst/>
          </a:prstGeom>
          <a:noFill/>
          <a:ln w="31750" cap="flat" cmpd="sng" algn="ctr">
            <a:solidFill>
              <a:srgbClr val="111D4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203" name="Ellipse 202"/>
          <p:cNvSpPr/>
          <p:nvPr/>
        </p:nvSpPr>
        <p:spPr>
          <a:xfrm>
            <a:off x="3268448" y="5297420"/>
            <a:ext cx="185295" cy="157023"/>
          </a:xfrm>
          <a:prstGeom prst="ellipse">
            <a:avLst/>
          </a:prstGeom>
          <a:noFill/>
          <a:ln w="31750" cap="flat" cmpd="sng" algn="ctr">
            <a:solidFill>
              <a:srgbClr val="111D4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204" name="Ellipse 203"/>
          <p:cNvSpPr/>
          <p:nvPr/>
        </p:nvSpPr>
        <p:spPr>
          <a:xfrm>
            <a:off x="2950739" y="5309773"/>
            <a:ext cx="185295" cy="157023"/>
          </a:xfrm>
          <a:prstGeom prst="ellipse">
            <a:avLst/>
          </a:prstGeom>
          <a:noFill/>
          <a:ln w="31750" cap="flat" cmpd="sng" algn="ctr">
            <a:solidFill>
              <a:srgbClr val="111D4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205" name="Ellipse 204"/>
          <p:cNvSpPr/>
          <p:nvPr/>
        </p:nvSpPr>
        <p:spPr>
          <a:xfrm>
            <a:off x="2833732" y="5542648"/>
            <a:ext cx="185295" cy="157023"/>
          </a:xfrm>
          <a:prstGeom prst="ellipse">
            <a:avLst/>
          </a:prstGeom>
          <a:noFill/>
          <a:ln w="31750" cap="flat" cmpd="sng" algn="ctr">
            <a:solidFill>
              <a:srgbClr val="111D4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206" name="Abgerundetes Rechteck 205"/>
          <p:cNvSpPr/>
          <p:nvPr/>
        </p:nvSpPr>
        <p:spPr>
          <a:xfrm>
            <a:off x="780807" y="2368952"/>
            <a:ext cx="3454400" cy="3632200"/>
          </a:xfrm>
          <a:prstGeom prst="roundRect">
            <a:avLst/>
          </a:prstGeom>
          <a:noFill/>
          <a:ln w="31750" cap="flat" cmpd="sng" algn="ctr">
            <a:solidFill>
              <a:srgbClr val="111D4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42" name="Abgerundetes Rechteck 41"/>
          <p:cNvSpPr/>
          <p:nvPr/>
        </p:nvSpPr>
        <p:spPr>
          <a:xfrm>
            <a:off x="5475319" y="1958183"/>
            <a:ext cx="2898880" cy="1585555"/>
          </a:xfrm>
          <a:prstGeom prst="roundRect">
            <a:avLst/>
          </a:prstGeom>
          <a:solidFill>
            <a:srgbClr val="006663"/>
          </a:solidFill>
          <a:ln w="12700" cap="flat" cmpd="sng" algn="ctr">
            <a:solidFill>
              <a:srgbClr val="111D4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 smtClean="0">
                <a:solidFill>
                  <a:prstClr val="white"/>
                </a:solidFill>
                <a:latin typeface="Helvetica Neue"/>
              </a:rPr>
              <a:t>Quantification of (unidentified) clusters</a:t>
            </a:r>
            <a:endParaRPr lang="en-GB" kern="0" dirty="0">
              <a:solidFill>
                <a:prstClr val="white"/>
              </a:solidFill>
              <a:latin typeface="Helvetica Neue"/>
            </a:endParaRPr>
          </a:p>
        </p:txBody>
      </p:sp>
      <p:sp>
        <p:nvSpPr>
          <p:cNvPr id="43" name="Pfeil nach unten 42"/>
          <p:cNvSpPr/>
          <p:nvPr/>
        </p:nvSpPr>
        <p:spPr>
          <a:xfrm rot="16200000">
            <a:off x="3767139" y="2598140"/>
            <a:ext cx="2053470" cy="489206"/>
          </a:xfrm>
          <a:prstGeom prst="downArrow">
            <a:avLst>
              <a:gd name="adj1" fmla="val 50000"/>
              <a:gd name="adj2" fmla="val 61868"/>
            </a:avLst>
          </a:prstGeom>
          <a:solidFill>
            <a:srgbClr val="006663"/>
          </a:solidFill>
          <a:ln w="12700" cap="flat" cmpd="sng" algn="ctr">
            <a:solidFill>
              <a:srgbClr val="111D4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38" name="Pfeil nach unten 37"/>
          <p:cNvSpPr/>
          <p:nvPr/>
        </p:nvSpPr>
        <p:spPr>
          <a:xfrm>
            <a:off x="5612717" y="3685901"/>
            <a:ext cx="2761482" cy="332183"/>
          </a:xfrm>
          <a:prstGeom prst="downArrow">
            <a:avLst>
              <a:gd name="adj1" fmla="val 50000"/>
              <a:gd name="adj2" fmla="val 61868"/>
            </a:avLst>
          </a:prstGeom>
          <a:solidFill>
            <a:srgbClr val="006663"/>
          </a:solidFill>
          <a:ln w="12700" cap="flat" cmpd="sng" algn="ctr">
            <a:solidFill>
              <a:srgbClr val="111D4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</a:endParaRPr>
          </a:p>
        </p:txBody>
      </p:sp>
      <p:sp>
        <p:nvSpPr>
          <p:cNvPr id="39" name="Abgerundetes Rechteck 38"/>
          <p:cNvSpPr/>
          <p:nvPr/>
        </p:nvSpPr>
        <p:spPr>
          <a:xfrm>
            <a:off x="5544018" y="4147956"/>
            <a:ext cx="3142782" cy="976288"/>
          </a:xfrm>
          <a:prstGeom prst="roundRect">
            <a:avLst/>
          </a:prstGeom>
          <a:solidFill>
            <a:srgbClr val="006663"/>
          </a:solidFill>
          <a:ln w="12700" cap="flat" cmpd="sng" algn="ctr">
            <a:solidFill>
              <a:srgbClr val="111D4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 smtClean="0">
                <a:solidFill>
                  <a:prstClr val="white"/>
                </a:solidFill>
                <a:latin typeface="Helvetica Neue"/>
              </a:rPr>
              <a:t>Characterisation of (unknown) samples</a:t>
            </a:r>
            <a:endParaRPr lang="en-GB" kern="0" dirty="0">
              <a:solidFill>
                <a:prstClr val="white"/>
              </a:solidFill>
              <a:latin typeface="Helvetica Neue"/>
            </a:endParaRPr>
          </a:p>
        </p:txBody>
      </p:sp>
      <p:sp>
        <p:nvSpPr>
          <p:cNvPr id="40" name="Abgerundetes Rechteck 39"/>
          <p:cNvSpPr/>
          <p:nvPr/>
        </p:nvSpPr>
        <p:spPr>
          <a:xfrm>
            <a:off x="5544018" y="5192461"/>
            <a:ext cx="3142782" cy="976288"/>
          </a:xfrm>
          <a:prstGeom prst="roundRect">
            <a:avLst/>
          </a:prstGeom>
          <a:solidFill>
            <a:srgbClr val="006663"/>
          </a:solidFill>
          <a:ln w="12700" cap="flat" cmpd="sng" algn="ctr">
            <a:solidFill>
              <a:srgbClr val="111D4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 smtClean="0">
                <a:solidFill>
                  <a:prstClr val="white"/>
                </a:solidFill>
                <a:latin typeface="Helvetica Neue"/>
              </a:rPr>
              <a:t>Informed pre-selection of spectra</a:t>
            </a:r>
            <a:endParaRPr lang="en-GB" kern="0" dirty="0">
              <a:solidFill>
                <a:prstClr val="white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076990705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38" grpId="0" animBg="1"/>
      <p:bldP spid="39" grpId="0" animBg="1"/>
      <p:bldP spid="4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Characterisation of unknown samples</a:t>
            </a:r>
            <a:endParaRPr lang="en-GB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881" y="1219200"/>
            <a:ext cx="6142438" cy="491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5362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Spectra-cluster-pipeline</a:t>
            </a:r>
            <a:endParaRPr lang="en-GB" dirty="0"/>
          </a:p>
        </p:txBody>
      </p:sp>
      <p:grpSp>
        <p:nvGrpSpPr>
          <p:cNvPr id="38" name="Gruppieren 37"/>
          <p:cNvGrpSpPr/>
          <p:nvPr/>
        </p:nvGrpSpPr>
        <p:grpSpPr>
          <a:xfrm>
            <a:off x="652894" y="1371599"/>
            <a:ext cx="8171173" cy="4479518"/>
            <a:chOff x="-2219162" y="716858"/>
            <a:chExt cx="12441208" cy="7866287"/>
          </a:xfrm>
        </p:grpSpPr>
        <p:pic>
          <p:nvPicPr>
            <p:cNvPr id="21" name="Grafik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5247" y="1964288"/>
              <a:ext cx="1144349" cy="1144349"/>
            </a:xfrm>
            <a:prstGeom prst="rect">
              <a:avLst/>
            </a:prstGeom>
          </p:spPr>
        </p:pic>
        <p:pic>
          <p:nvPicPr>
            <p:cNvPr id="22" name="Grafik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58430" y="1612214"/>
              <a:ext cx="2119067" cy="1650223"/>
            </a:xfrm>
            <a:prstGeom prst="rect">
              <a:avLst/>
            </a:prstGeom>
          </p:spPr>
        </p:pic>
        <p:pic>
          <p:nvPicPr>
            <p:cNvPr id="23" name="Grafik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4453" y="1811968"/>
              <a:ext cx="2177872" cy="1338170"/>
            </a:xfrm>
            <a:prstGeom prst="rect">
              <a:avLst/>
            </a:prstGeom>
          </p:spPr>
        </p:pic>
        <p:pic>
          <p:nvPicPr>
            <p:cNvPr id="24" name="Grafik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4250" y="6269596"/>
              <a:ext cx="3019376" cy="1019856"/>
            </a:xfrm>
            <a:prstGeom prst="rect">
              <a:avLst/>
            </a:prstGeom>
          </p:spPr>
        </p:pic>
        <p:sp>
          <p:nvSpPr>
            <p:cNvPr id="25" name="Abgerundetes Rechteck 24"/>
            <p:cNvSpPr/>
            <p:nvPr/>
          </p:nvSpPr>
          <p:spPr>
            <a:xfrm>
              <a:off x="-2219162" y="716858"/>
              <a:ext cx="12305021" cy="3632200"/>
            </a:xfrm>
            <a:prstGeom prst="roundRect">
              <a:avLst/>
            </a:prstGeom>
            <a:noFill/>
            <a:ln w="31750" cap="flat" cmpd="sng" algn="ctr">
              <a:solidFill>
                <a:srgbClr val="111D4E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/>
              </a:endParaRPr>
            </a:p>
          </p:txBody>
        </p:sp>
        <p:sp>
          <p:nvSpPr>
            <p:cNvPr id="26" name="Abgerundetes Rechteck 25"/>
            <p:cNvSpPr/>
            <p:nvPr/>
          </p:nvSpPr>
          <p:spPr>
            <a:xfrm>
              <a:off x="458215" y="803343"/>
              <a:ext cx="6602132" cy="855165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/>
              <a:r>
                <a:rPr lang="en-GB" sz="1800" b="1" kern="0" dirty="0">
                  <a:latin typeface="Helvetica Neue"/>
                </a:rPr>
                <a:t>Clustering</a:t>
              </a:r>
            </a:p>
          </p:txBody>
        </p:sp>
        <p:sp>
          <p:nvSpPr>
            <p:cNvPr id="27" name="Textfeld 26"/>
            <p:cNvSpPr txBox="1"/>
            <p:nvPr/>
          </p:nvSpPr>
          <p:spPr>
            <a:xfrm>
              <a:off x="-1804364" y="3262438"/>
              <a:ext cx="1801717" cy="7026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 smtClean="0"/>
                <a:t>PD node</a:t>
              </a:r>
              <a:endParaRPr lang="en-GB" sz="2000" dirty="0"/>
            </a:p>
          </p:txBody>
        </p:sp>
        <p:sp>
          <p:nvSpPr>
            <p:cNvPr id="28" name="Textfeld 27"/>
            <p:cNvSpPr txBox="1"/>
            <p:nvPr/>
          </p:nvSpPr>
          <p:spPr>
            <a:xfrm>
              <a:off x="1663602" y="3063524"/>
              <a:ext cx="3773793" cy="1243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000" dirty="0" smtClean="0"/>
                <a:t>Java command-line </a:t>
              </a:r>
            </a:p>
            <a:p>
              <a:pPr algn="ctr"/>
              <a:r>
                <a:rPr lang="en-GB" sz="2000" dirty="0" smtClean="0"/>
                <a:t>tool + GUI</a:t>
              </a:r>
              <a:endParaRPr lang="en-GB" sz="2000" dirty="0"/>
            </a:p>
          </p:txBody>
        </p:sp>
        <p:sp>
          <p:nvSpPr>
            <p:cNvPr id="29" name="Abgerundetes Rechteck 28"/>
            <p:cNvSpPr/>
            <p:nvPr/>
          </p:nvSpPr>
          <p:spPr>
            <a:xfrm>
              <a:off x="-2031002" y="4897833"/>
              <a:ext cx="12253048" cy="3632200"/>
            </a:xfrm>
            <a:prstGeom prst="roundRect">
              <a:avLst/>
            </a:prstGeom>
            <a:noFill/>
            <a:ln w="31750" cap="flat" cmpd="sng" algn="ctr">
              <a:solidFill>
                <a:srgbClr val="111D4E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/>
              </a:endParaRPr>
            </a:p>
          </p:txBody>
        </p:sp>
        <p:sp>
          <p:nvSpPr>
            <p:cNvPr id="30" name="Abgerundetes Rechteck 29"/>
            <p:cNvSpPr/>
            <p:nvPr/>
          </p:nvSpPr>
          <p:spPr>
            <a:xfrm>
              <a:off x="611709" y="4962240"/>
              <a:ext cx="6602132" cy="855165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lvl="0" algn="ctr" defTabSz="914400">
                <a:defRPr/>
              </a:pPr>
              <a:r>
                <a:rPr lang="en-GB" sz="1800" b="1" kern="0" dirty="0" smtClean="0">
                  <a:latin typeface="Helvetica Neue"/>
                </a:rPr>
                <a:t>Analysis</a:t>
              </a:r>
              <a:endParaRPr lang="en-GB" sz="1800" b="1" kern="0" dirty="0">
                <a:latin typeface="Helvetica Neue"/>
              </a:endParaRPr>
            </a:p>
          </p:txBody>
        </p:sp>
        <p:sp>
          <p:nvSpPr>
            <p:cNvPr id="31" name="Textfeld 30"/>
            <p:cNvSpPr txBox="1"/>
            <p:nvPr/>
          </p:nvSpPr>
          <p:spPr>
            <a:xfrm>
              <a:off x="6670140" y="7174956"/>
              <a:ext cx="2670602" cy="1243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000" dirty="0" err="1" smtClean="0"/>
                <a:t>Pyhton</a:t>
              </a:r>
              <a:r>
                <a:rPr lang="en-GB" sz="2000" dirty="0" smtClean="0"/>
                <a:t> API +</a:t>
              </a:r>
            </a:p>
            <a:p>
              <a:pPr algn="ctr"/>
              <a:r>
                <a:rPr lang="en-GB" sz="2000" dirty="0" smtClean="0"/>
                <a:t>Analysis tools</a:t>
              </a:r>
              <a:endParaRPr lang="en-GB" sz="2000" dirty="0"/>
            </a:p>
          </p:txBody>
        </p:sp>
        <p:pic>
          <p:nvPicPr>
            <p:cNvPr id="32" name="Grafik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46890" y="5941278"/>
              <a:ext cx="2119067" cy="1650223"/>
            </a:xfrm>
            <a:prstGeom prst="rect">
              <a:avLst/>
            </a:prstGeom>
          </p:spPr>
        </p:pic>
        <p:sp>
          <p:nvSpPr>
            <p:cNvPr id="33" name="Textfeld 32"/>
            <p:cNvSpPr txBox="1"/>
            <p:nvPr/>
          </p:nvSpPr>
          <p:spPr>
            <a:xfrm>
              <a:off x="-1697064" y="7626760"/>
              <a:ext cx="3322267" cy="7026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000" dirty="0" smtClean="0"/>
                <a:t>PD analysis node</a:t>
              </a:r>
              <a:endParaRPr lang="en-GB" sz="2000" dirty="0"/>
            </a:p>
          </p:txBody>
        </p:sp>
        <p:pic>
          <p:nvPicPr>
            <p:cNvPr id="34" name="Grafik 3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3432" y="6011185"/>
              <a:ext cx="2177872" cy="1338170"/>
            </a:xfrm>
            <a:prstGeom prst="rect">
              <a:avLst/>
            </a:prstGeom>
          </p:spPr>
        </p:pic>
        <p:sp>
          <p:nvSpPr>
            <p:cNvPr id="35" name="Textfeld 34"/>
            <p:cNvSpPr txBox="1"/>
            <p:nvPr/>
          </p:nvSpPr>
          <p:spPr>
            <a:xfrm>
              <a:off x="2025619" y="7340057"/>
              <a:ext cx="3122129" cy="1243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000" dirty="0" smtClean="0"/>
                <a:t>Java API to</a:t>
              </a:r>
            </a:p>
            <a:p>
              <a:pPr algn="ctr"/>
              <a:r>
                <a:rPr lang="en-GB" sz="2000" dirty="0" smtClean="0"/>
                <a:t>parse result files</a:t>
              </a:r>
              <a:endParaRPr lang="en-GB" sz="2000" dirty="0"/>
            </a:p>
          </p:txBody>
        </p:sp>
        <p:pic>
          <p:nvPicPr>
            <p:cNvPr id="36" name="Grafik 3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4656" y="1559293"/>
              <a:ext cx="1699554" cy="1699554"/>
            </a:xfrm>
            <a:prstGeom prst="rect">
              <a:avLst/>
            </a:prstGeom>
          </p:spPr>
        </p:pic>
        <p:sp>
          <p:nvSpPr>
            <p:cNvPr id="37" name="Textfeld 36"/>
            <p:cNvSpPr txBox="1"/>
            <p:nvPr/>
          </p:nvSpPr>
          <p:spPr>
            <a:xfrm>
              <a:off x="6245230" y="3021559"/>
              <a:ext cx="2929316" cy="1243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000" dirty="0" smtClean="0"/>
                <a:t>Hadoop</a:t>
              </a:r>
            </a:p>
            <a:p>
              <a:pPr algn="ctr"/>
              <a:r>
                <a:rPr lang="en-GB" sz="2000" dirty="0" smtClean="0"/>
                <a:t>implementation</a:t>
              </a:r>
              <a:endParaRPr lang="en-GB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92033216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EMBL-EBI_slide_template_July_2015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Leere Präsentation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EMBL-EBI_slide_template_July_2015.potx</Template>
  <TotalTime>0</TotalTime>
  <Words>135</Words>
  <Application>Microsoft Office PowerPoint</Application>
  <PresentationFormat>Bildschirmpräsentation (4:3)</PresentationFormat>
  <Paragraphs>38</Paragraphs>
  <Slides>7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7</vt:i4>
      </vt:variant>
    </vt:vector>
  </HeadingPairs>
  <TitlesOfParts>
    <vt:vector size="17" baseType="lpstr">
      <vt:lpstr>ＭＳ Ｐゴシック</vt:lpstr>
      <vt:lpstr>Arial</vt:lpstr>
      <vt:lpstr>Calibri</vt:lpstr>
      <vt:lpstr>Helvetica Neue</vt:lpstr>
      <vt:lpstr>HelveticaNeueLT Pro 35 Th</vt:lpstr>
      <vt:lpstr>HelveticaNeueLT Pro 45 Lt</vt:lpstr>
      <vt:lpstr>Lucida Sans</vt:lpstr>
      <vt:lpstr>Times</vt:lpstr>
      <vt:lpstr>EMBL-EBI_slide_template_July_2015</vt:lpstr>
      <vt:lpstr>1_Leere Präsentation</vt:lpstr>
      <vt:lpstr>The spectra-cluster toolsuite</vt:lpstr>
      <vt:lpstr>Clustering in proteomics data analysis</vt:lpstr>
      <vt:lpstr>PowerPoint-Präsentation</vt:lpstr>
      <vt:lpstr>Clustering in proteomics data analysis</vt:lpstr>
      <vt:lpstr>Clustering in proteomics data analysis</vt:lpstr>
      <vt:lpstr>Characterisation of unknown samples</vt:lpstr>
      <vt:lpstr>Spectra-cluster-pipeline</vt:lpstr>
    </vt:vector>
  </TitlesOfParts>
  <Company>EBI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EMBL-EBI Now and in the Future</dc:title>
  <dc:creator>Spencer Phillips</dc:creator>
  <cp:lastModifiedBy>Johannes Griss</cp:lastModifiedBy>
  <cp:revision>182</cp:revision>
  <dcterms:created xsi:type="dcterms:W3CDTF">2012-11-02T14:35:31Z</dcterms:created>
  <dcterms:modified xsi:type="dcterms:W3CDTF">2017-09-17T08:21:11Z</dcterms:modified>
</cp:coreProperties>
</file>